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80" r:id="rId3"/>
    <p:sldId id="257" r:id="rId4"/>
    <p:sldId id="258" r:id="rId5"/>
    <p:sldId id="259" r:id="rId6"/>
    <p:sldId id="260" r:id="rId7"/>
    <p:sldId id="261" r:id="rId8"/>
    <p:sldId id="262" r:id="rId9"/>
    <p:sldId id="263" r:id="rId10"/>
    <p:sldId id="278" r:id="rId11"/>
    <p:sldId id="264" r:id="rId12"/>
    <p:sldId id="265" r:id="rId13"/>
    <p:sldId id="266" r:id="rId14"/>
    <p:sldId id="267" r:id="rId15"/>
    <p:sldId id="268" r:id="rId16"/>
    <p:sldId id="269" r:id="rId17"/>
    <p:sldId id="281" r:id="rId18"/>
    <p:sldId id="270" r:id="rId19"/>
    <p:sldId id="271" r:id="rId20"/>
    <p:sldId id="272" r:id="rId21"/>
    <p:sldId id="273" r:id="rId22"/>
    <p:sldId id="274" r:id="rId23"/>
    <p:sldId id="275" r:id="rId24"/>
    <p:sldId id="276" r:id="rId25"/>
    <p:sldId id="282" r:id="rId26"/>
    <p:sldId id="284" r:id="rId27"/>
    <p:sldId id="283" r:id="rId28"/>
    <p:sldId id="277" r:id="rId29"/>
    <p:sldId id="27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92"/>
    <a:srgbClr val="FF18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3"/>
    <p:restoredTop sz="74728"/>
  </p:normalViewPr>
  <p:slideViewPr>
    <p:cSldViewPr snapToGrid="0" snapToObjects="1">
      <p:cViewPr>
        <p:scale>
          <a:sx n="100" d="100"/>
          <a:sy n="100" d="100"/>
        </p:scale>
        <p:origin x="-96" y="2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A52A8-82AE-5F48-A5EB-7A2F537EFEC0}" type="datetimeFigureOut">
              <a:rPr lang="en-US" smtClean="0"/>
              <a:t>5/27/19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C00872-380A-4149-8F93-7D63A98338B2}" type="slidenum">
              <a:rPr lang="en-US" smtClean="0"/>
              <a:t>‹#›</a:t>
            </a:fld>
            <a:endParaRPr lang="en-US"/>
          </a:p>
        </p:txBody>
      </p:sp>
    </p:spTree>
    <p:extLst>
      <p:ext uri="{BB962C8B-B14F-4D97-AF65-F5344CB8AC3E}">
        <p14:creationId xmlns:p14="http://schemas.microsoft.com/office/powerpoint/2010/main" val="377182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s://www.brainline.org/article/resilience-what-it"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 Id="rId3" Type="http://schemas.openxmlformats.org/officeDocument/2006/relationships/hyperlink" Target="https://www.brainline.org/article/resilience-what-it"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 Id="rId3" Type="http://schemas.openxmlformats.org/officeDocument/2006/relationships/hyperlink" Target="https://www.brainline.org/article/resilience-what-it"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 Id="rId3" Type="http://schemas.openxmlformats.org/officeDocument/2006/relationships/hyperlink" Target="https://positivepsychologyprogram.com/what-is-resilience/" TargetMode="Externa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s://www.apa.org/helpcenter/road-resilience"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philipclarke.org/sermons/A%20GOOD%20WORD%20FOR%20RESILIENCE.pdf"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s://www.apa.org/helpcenter/road-resilience"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s://www.apa.org/helpcenter/road-resilien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 </a:t>
            </a:r>
            <a:r>
              <a:rPr lang="en-US" b="1" dirty="0" err="1" smtClean="0"/>
              <a:t>voie</a:t>
            </a:r>
            <a:r>
              <a:rPr lang="en-US" b="1" dirty="0" smtClean="0"/>
              <a:t> de </a:t>
            </a:r>
            <a:r>
              <a:rPr lang="en-US" b="1" dirty="0" err="1" smtClean="0"/>
              <a:t>Dieu</a:t>
            </a:r>
            <a:r>
              <a:rPr lang="en-US" b="1" dirty="0" smtClean="0"/>
              <a:t> </a:t>
            </a:r>
            <a:r>
              <a:rPr lang="en-US" b="1" dirty="0" err="1" smtClean="0"/>
              <a:t>vers</a:t>
            </a:r>
            <a:r>
              <a:rPr lang="en-US" b="1" dirty="0" smtClean="0"/>
              <a:t> la </a:t>
            </a:r>
            <a:r>
              <a:rPr lang="en-US" b="1" dirty="0" err="1" smtClean="0"/>
              <a:t>résilience</a:t>
            </a:r>
            <a:endParaRPr lang="en-US" b="1" dirty="0"/>
          </a:p>
          <a:p>
            <a:endParaRPr lang="en-US" dirty="0"/>
          </a:p>
          <a:p>
            <a:r>
              <a:rPr lang="en-US" dirty="0"/>
              <a:t>Julian M. </a:t>
            </a:r>
            <a:r>
              <a:rPr lang="en-US" dirty="0" err="1"/>
              <a:t>Melgosa</a:t>
            </a:r>
            <a:r>
              <a:rPr lang="en-US" dirty="0"/>
              <a:t>, PhD</a:t>
            </a:r>
          </a:p>
          <a:p>
            <a:r>
              <a:rPr lang="fr-FR" sz="1200" kern="1200" dirty="0">
                <a:solidFill>
                  <a:schemeClr val="tx1"/>
                </a:solidFill>
                <a:effectLst/>
                <a:latin typeface="+mn-lt"/>
                <a:ea typeface="+mn-ea"/>
                <a:cs typeface="+mn-cs"/>
              </a:rPr>
              <a:t>Directeur associé du Département de l'éducation</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Conférence générale des adventistes du septième jour</a:t>
            </a:r>
            <a:endParaRPr lang="en-US" dirty="0"/>
          </a:p>
          <a:p>
            <a:r>
              <a:rPr lang="en-US" dirty="0"/>
              <a:t>12501 Old Columbia Pike</a:t>
            </a:r>
          </a:p>
          <a:p>
            <a:r>
              <a:rPr lang="en-US" dirty="0"/>
              <a:t>Silver Spring, MD 20904</a:t>
            </a:r>
          </a:p>
          <a:p>
            <a:r>
              <a:rPr lang="en-US" dirty="0"/>
              <a:t>USA</a:t>
            </a:r>
          </a:p>
          <a:p>
            <a:endParaRPr lang="en-US" dirty="0"/>
          </a:p>
          <a:p>
            <a:r>
              <a:rPr lang="en-US" sz="1200" b="1" kern="1200" dirty="0" err="1">
                <a:solidFill>
                  <a:schemeClr val="tx1"/>
                </a:solidFill>
                <a:effectLst/>
                <a:latin typeface="+mn-lt"/>
                <a:ea typeface="+mn-ea"/>
                <a:cs typeface="+mn-cs"/>
              </a:rPr>
              <a:t>Bibliographie</a:t>
            </a: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Ellen G. White, </a:t>
            </a:r>
            <a:r>
              <a:rPr lang="fr-FR" sz="1200" i="1" kern="1200" dirty="0">
                <a:solidFill>
                  <a:schemeClr val="tx1"/>
                </a:solidFill>
                <a:effectLst/>
                <a:latin typeface="+mn-lt"/>
                <a:ea typeface="+mn-ea"/>
                <a:cs typeface="+mn-cs"/>
              </a:rPr>
              <a:t>Patriarches et Prophètes</a:t>
            </a:r>
            <a:r>
              <a:rPr lang="fr-FR" sz="1200" i="1"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Sauf mention contraire, toutes les citations des Écritures sont tirées de la version biblique </a:t>
            </a:r>
            <a:r>
              <a:rPr lang="fr-FR" sz="1200" i="1" kern="1200" dirty="0" smtClean="0">
                <a:solidFill>
                  <a:schemeClr val="tx1"/>
                </a:solidFill>
                <a:effectLst/>
                <a:latin typeface="+mn-lt"/>
                <a:ea typeface="+mn-ea"/>
                <a:cs typeface="+mn-cs"/>
              </a:rPr>
              <a:t>Louis </a:t>
            </a:r>
            <a:r>
              <a:rPr lang="fr-FR" sz="1200" i="1" kern="1200" dirty="0" err="1" smtClean="0">
                <a:solidFill>
                  <a:schemeClr val="tx1"/>
                </a:solidFill>
                <a:effectLst/>
                <a:latin typeface="+mn-lt"/>
                <a:ea typeface="+mn-ea"/>
                <a:cs typeface="+mn-cs"/>
              </a:rPr>
              <a:t>Segond</a:t>
            </a:r>
            <a:r>
              <a:rPr lang="fr-FR" sz="1200" kern="1200" dirty="0" smtClean="0">
                <a:solidFill>
                  <a:schemeClr val="tx1"/>
                </a:solidFill>
                <a:effectLst/>
                <a:latin typeface="+mn-lt"/>
                <a:ea typeface="+mn-ea"/>
                <a:cs typeface="+mn-cs"/>
              </a:rPr>
              <a:t> (LSG) © 1910, Alliance Biblique Universelle.</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Bible du semeur (BDS) (The Bible of the </a:t>
            </a:r>
            <a:r>
              <a:rPr lang="fr-FR" sz="1200" kern="1200" dirty="0" err="1" smtClean="0">
                <a:solidFill>
                  <a:schemeClr val="tx1"/>
                </a:solidFill>
                <a:effectLst/>
                <a:latin typeface="+mn-lt"/>
                <a:ea typeface="+mn-ea"/>
                <a:cs typeface="+mn-cs"/>
              </a:rPr>
              <a:t>Sower</a:t>
            </a:r>
            <a:r>
              <a:rPr lang="fr-FR" sz="1200" kern="1200" dirty="0" smtClean="0">
                <a:solidFill>
                  <a:schemeClr val="tx1"/>
                </a:solidFill>
                <a:effectLst/>
                <a:latin typeface="+mn-lt"/>
                <a:ea typeface="+mn-ea"/>
                <a:cs typeface="+mn-cs"/>
              </a:rPr>
              <a:t>), Copyright © 1992, 1999 par </a:t>
            </a:r>
            <a:r>
              <a:rPr lang="fr-FR" sz="1200" kern="1200" dirty="0" err="1" smtClean="0">
                <a:solidFill>
                  <a:schemeClr val="tx1"/>
                </a:solidFill>
                <a:effectLst/>
                <a:latin typeface="+mn-lt"/>
                <a:ea typeface="+mn-ea"/>
                <a:cs typeface="+mn-cs"/>
              </a:rPr>
              <a:t>Biblica</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Inc</a:t>
            </a:r>
            <a:r>
              <a:rPr lang="fr-FR" sz="1200" kern="1200" dirty="0" smtClean="0">
                <a:solidFill>
                  <a:schemeClr val="tx1"/>
                </a:solidFill>
                <a:effectLst/>
                <a:latin typeface="+mn-lt"/>
                <a:ea typeface="+mn-ea"/>
                <a:cs typeface="+mn-cs"/>
              </a:rPr>
              <a:t> ®. Utilisée avec permission. Tous droits réservés.</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 Bible </a:t>
            </a:r>
            <a:r>
              <a:rPr lang="en-US" sz="1200" kern="1200" dirty="0" err="1" smtClean="0">
                <a:solidFill>
                  <a:schemeClr val="tx1"/>
                </a:solidFill>
                <a:effectLst/>
                <a:latin typeface="+mn-lt"/>
                <a:ea typeface="+mn-ea"/>
                <a:cs typeface="+mn-cs"/>
              </a:rPr>
              <a:t>Segond</a:t>
            </a:r>
            <a:r>
              <a:rPr lang="en-US" sz="1200" kern="1200" dirty="0" smtClean="0">
                <a:solidFill>
                  <a:schemeClr val="tx1"/>
                </a:solidFill>
                <a:effectLst/>
                <a:latin typeface="+mn-lt"/>
                <a:ea typeface="+mn-ea"/>
                <a:cs typeface="+mn-cs"/>
              </a:rPr>
              <a:t> 21 (S21) copyright © 2007, </a:t>
            </a:r>
            <a:r>
              <a:rPr lang="en-US" sz="1200" kern="1200" dirty="0" err="1" smtClean="0">
                <a:solidFill>
                  <a:schemeClr val="tx1"/>
                </a:solidFill>
                <a:effectLst/>
                <a:latin typeface="+mn-lt"/>
                <a:ea typeface="+mn-ea"/>
                <a:cs typeface="+mn-cs"/>
              </a:rPr>
              <a:t>Société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Biblique</a:t>
            </a:r>
            <a:r>
              <a:rPr lang="en-US" sz="1200" kern="1200" dirty="0" smtClean="0">
                <a:solidFill>
                  <a:schemeClr val="tx1"/>
                </a:solidFill>
                <a:effectLst/>
                <a:latin typeface="+mn-lt"/>
                <a:ea typeface="+mn-ea"/>
                <a:cs typeface="+mn-cs"/>
              </a:rPr>
              <a:t> de Genève, </a:t>
            </a:r>
            <a:r>
              <a:rPr lang="en-US" sz="1200" kern="1200" dirty="0" err="1" smtClean="0">
                <a:solidFill>
                  <a:schemeClr val="tx1"/>
                </a:solidFill>
                <a:effectLst/>
                <a:latin typeface="+mn-lt"/>
                <a:ea typeface="+mn-ea"/>
                <a:cs typeface="+mn-cs"/>
              </a:rPr>
              <a:t>tous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droits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réservés</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a:t>
            </a:fld>
            <a:endParaRPr lang="en-US"/>
          </a:p>
        </p:txBody>
      </p:sp>
    </p:spTree>
    <p:extLst>
      <p:ext uri="{BB962C8B-B14F-4D97-AF65-F5344CB8AC3E}">
        <p14:creationId xmlns:p14="http://schemas.microsoft.com/office/powerpoint/2010/main" val="1564720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a:solidFill>
                  <a:schemeClr val="tx1"/>
                </a:solidFill>
                <a:effectLst/>
                <a:latin typeface="+mn-lt"/>
                <a:ea typeface="+mn-ea"/>
                <a:cs typeface="+mn-cs"/>
              </a:rPr>
              <a:t>La résilience dans le monde religieux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Vous ne pouvez pas développer la résilience dans le monde religieux sans comprendre ce que Dieu ressent pour vous.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dirty="0"/>
              <a:t>La personne la plus importante au monde aux yeux de Dieu, … c’est </a:t>
            </a:r>
            <a:r>
              <a:rPr lang="fr-FR" sz="1600" b="1" dirty="0"/>
              <a:t>VOUS</a:t>
            </a:r>
            <a:r>
              <a:rPr lang="fr-FR" sz="1200" dirty="0"/>
              <a:t>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 vous aime d'un amour éternel.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 vous rachète par son sang. </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10</a:t>
            </a:fld>
            <a:endParaRPr lang="en-US"/>
          </a:p>
        </p:txBody>
      </p:sp>
    </p:spTree>
    <p:extLst>
      <p:ext uri="{BB962C8B-B14F-4D97-AF65-F5344CB8AC3E}">
        <p14:creationId xmlns:p14="http://schemas.microsoft.com/office/powerpoint/2010/main" val="3594499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FR" sz="1200" kern="1200" dirty="0">
                <a:solidFill>
                  <a:schemeClr val="tx1"/>
                </a:solidFill>
                <a:effectLst/>
                <a:latin typeface="+mn-lt"/>
                <a:ea typeface="+mn-ea"/>
                <a:cs typeface="+mn-cs"/>
              </a:rPr>
              <a:t>Il vous appelle son héritier, ses fils et ses filles.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 vous couronne de gloire et d'honneur : ses princes royaux et princesses royales</a:t>
            </a:r>
            <a:r>
              <a:rPr lang="en-US" dirty="0">
                <a:effectLst/>
              </a:rPr>
              <a:t>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Il vous couvre d'une robe de justice pour que vous puissiez aimer et pardonner comme Jésus.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Son amour divin assure la stabilité, la confiance, un but et le désir de vivre comme Jésus.</a:t>
            </a:r>
            <a:r>
              <a:rPr lang="en-US" dirty="0">
                <a:effectLst/>
              </a:rPr>
              <a:t> </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Un prédicateur identifie des facteurs de style de vie spirituel, tirés du ministère de Jésus, qui nous aident à renforcer notre résilience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avoir un objectif précis</a:t>
            </a:r>
            <a:r>
              <a:rPr lang="en-US" dirty="0">
                <a:effectLst/>
              </a:rPr>
              <a:t>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pardonner à ceux qui vous ont blessés</a:t>
            </a:r>
            <a:r>
              <a:rPr lang="en-US" dirty="0">
                <a:effectLst/>
              </a:rPr>
              <a:t>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pratiquer la maîtrise de soi</a:t>
            </a:r>
            <a:r>
              <a:rPr lang="en-US" dirty="0">
                <a:effectLst/>
              </a:rPr>
              <a:t>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passer à autre chose</a:t>
            </a:r>
            <a:r>
              <a:rPr lang="en-US" sz="1200" kern="1200" baseline="30000" dirty="0">
                <a:solidFill>
                  <a:schemeClr val="tx1"/>
                </a:solidFill>
                <a:effectLst/>
                <a:latin typeface="+mn-lt"/>
                <a:ea typeface="+mn-ea"/>
                <a:cs typeface="+mn-cs"/>
              </a:rPr>
              <a:t>5</a:t>
            </a:r>
          </a:p>
          <a:p>
            <a:pPr marL="171450" lvl="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Nous analyserons la vie de quatre personnages bibliques, Adam et Eve, Jacob, David et Naomi, qui ont vécu un événement considéré aujourd'hui comme traumatisant. La Bible relate ces histoires pour que nous fassions la connaissance de personnes traumatisées. Alors que ces personnes brisées font des choix pour permettre à Dieu de travailler dans leurs vies, nous apprenons de leurs erreurs et aussi de leurs victoires.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expériences abusives — en fait, tout événement difficile et traumatisant — n'ont pas besoin de nous garder enchaînés dans l'obscurité. Quand Dieu est avec nous, les ténèbres fuient devant sa lumière glorieuse. Oui, l'expérience peut être difficile et le chemin peut être sombre, mais Dieu ne nous promet pas un chemin sans heurt ou un voyage facile. Même dans les moments sombres, nous trouvons des notes d'espoir entre ses mains. Nous nous accrochons fermement à la promesse de Dieu qu’Il ​​marchera avec nous pendant que nous continuons dans les vallées et les ombres. Avec Dieu à nos côtés, nous découvrons que nous pouvons chanter avec David,</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Quand je marche</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dans la vallée de l’ombre et de la mort,</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Je ne crains aucun mal,</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car tu es avec moi » (Psaume 23:4).</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5</a:t>
            </a:r>
            <a:r>
              <a:rPr lang="en-US" sz="1200" kern="1200" dirty="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Ces quatre habitudes de style de vie sont décrits par Ray Ellis. </a:t>
            </a:r>
            <a:r>
              <a:rPr lang="fr-FR" sz="1200" kern="1200" dirty="0" err="1" smtClean="0">
                <a:solidFill>
                  <a:schemeClr val="tx1"/>
                </a:solidFill>
                <a:effectLst/>
                <a:latin typeface="+mn-lt"/>
                <a:ea typeface="+mn-ea"/>
                <a:cs typeface="+mn-cs"/>
              </a:rPr>
              <a:t>SermonCentral.com</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Resilience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 Daily Habit, 28 août 2016. Consulté le 13 mars 2019. </a:t>
            </a:r>
            <a:r>
              <a:rPr lang="fr-FR" sz="1200" kern="1200" dirty="0" err="1" smtClean="0">
                <a:solidFill>
                  <a:schemeClr val="tx1"/>
                </a:solidFill>
                <a:effectLst/>
                <a:latin typeface="+mn-lt"/>
                <a:ea typeface="+mn-ea"/>
                <a:cs typeface="+mn-cs"/>
              </a:rPr>
              <a:t>https</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www.sermoncentral.com</a:t>
            </a:r>
            <a:r>
              <a:rPr lang="fr-FR" sz="1200" kern="1200" dirty="0" smtClean="0">
                <a:solidFill>
                  <a:schemeClr val="tx1"/>
                </a:solidFill>
                <a:effectLst/>
                <a:latin typeface="+mn-lt"/>
                <a:ea typeface="+mn-ea"/>
                <a:cs typeface="+mn-cs"/>
              </a:rPr>
              <a:t>/sermons/</a:t>
            </a:r>
            <a:r>
              <a:rPr lang="fr-FR" sz="1200" kern="1200" dirty="0" err="1" smtClean="0">
                <a:solidFill>
                  <a:schemeClr val="tx1"/>
                </a:solidFill>
                <a:effectLst/>
                <a:latin typeface="+mn-lt"/>
                <a:ea typeface="+mn-ea"/>
                <a:cs typeface="+mn-cs"/>
              </a:rPr>
              <a:t>print?sermonId</a:t>
            </a:r>
            <a:r>
              <a:rPr lang="fr-FR" sz="1200" kern="1200" dirty="0" smtClean="0">
                <a:solidFill>
                  <a:schemeClr val="tx1"/>
                </a:solidFill>
                <a:effectLst/>
                <a:latin typeface="+mn-lt"/>
                <a:ea typeface="+mn-ea"/>
                <a:cs typeface="+mn-cs"/>
              </a:rPr>
              <a:t>=94260.</a:t>
            </a:r>
            <a:r>
              <a:rPr lang="en-US" dirty="0" smtClean="0">
                <a:effectLst/>
              </a:rPr>
              <a:t> </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11</a:t>
            </a:fld>
            <a:endParaRPr lang="en-US"/>
          </a:p>
        </p:txBody>
      </p:sp>
    </p:spTree>
    <p:extLst>
      <p:ext uri="{BB962C8B-B14F-4D97-AF65-F5344CB8AC3E}">
        <p14:creationId xmlns:p14="http://schemas.microsoft.com/office/powerpoint/2010/main" val="432598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ADAM ET EVE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Mais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Caïn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dit</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son frère Abel: Allons aux champs.</a:t>
            </a:r>
            <a:r>
              <a:rPr lang="en-US" sz="1200" i="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t>
            </a:r>
            <a:r>
              <a:rPr lang="en-US" sz="1200" i="1" kern="1200" dirty="0" err="1">
                <a:solidFill>
                  <a:schemeClr val="tx1"/>
                </a:solidFill>
                <a:effectLst/>
                <a:latin typeface="+mn-lt"/>
                <a:ea typeface="+mn-ea"/>
                <a:cs typeface="+mn-cs"/>
              </a:rPr>
              <a:t>lorsqu’ils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furent</a:t>
            </a:r>
            <a:r>
              <a:rPr lang="en-US" sz="1200" i="1" kern="1200" dirty="0">
                <a:solidFill>
                  <a:schemeClr val="tx1"/>
                </a:solidFill>
                <a:effectLst/>
                <a:latin typeface="+mn-lt"/>
                <a:ea typeface="+mn-ea"/>
                <a:cs typeface="+mn-cs"/>
              </a:rPr>
              <a:t> dans les champs, </a:t>
            </a:r>
            <a:r>
              <a:rPr lang="en-US" sz="1200" i="1" kern="1200" dirty="0" err="1">
                <a:solidFill>
                  <a:schemeClr val="tx1"/>
                </a:solidFill>
                <a:effectLst/>
                <a:latin typeface="+mn-lt"/>
                <a:ea typeface="+mn-ea"/>
                <a:cs typeface="+mn-cs"/>
              </a:rPr>
              <a:t>Caïn</a:t>
            </a:r>
            <a:r>
              <a:rPr lang="en-US" sz="1200" i="1" kern="1200" dirty="0">
                <a:solidFill>
                  <a:schemeClr val="tx1"/>
                </a:solidFill>
                <a:effectLst/>
                <a:latin typeface="+mn-lt"/>
                <a:ea typeface="+mn-ea"/>
                <a:cs typeface="+mn-cs"/>
              </a:rPr>
              <a:t> se </a:t>
            </a:r>
            <a:r>
              <a:rPr lang="en-US" sz="1200" i="1" kern="1200" dirty="0" err="1">
                <a:solidFill>
                  <a:schemeClr val="tx1"/>
                </a:solidFill>
                <a:effectLst/>
                <a:latin typeface="+mn-lt"/>
                <a:ea typeface="+mn-ea"/>
                <a:cs typeface="+mn-cs"/>
              </a:rPr>
              <a:t>jeta</a:t>
            </a:r>
            <a:r>
              <a:rPr lang="en-US" sz="1200" i="1" kern="1200" dirty="0">
                <a:solidFill>
                  <a:schemeClr val="tx1"/>
                </a:solidFill>
                <a:effectLst/>
                <a:latin typeface="+mn-lt"/>
                <a:ea typeface="+mn-ea"/>
                <a:cs typeface="+mn-cs"/>
              </a:rPr>
              <a:t> sur son frère Abel et le </a:t>
            </a:r>
            <a:r>
              <a:rPr lang="en-US" sz="1200" i="1" kern="1200" dirty="0" err="1">
                <a:solidFill>
                  <a:schemeClr val="tx1"/>
                </a:solidFill>
                <a:effectLst/>
                <a:latin typeface="+mn-lt"/>
                <a:ea typeface="+mn-ea"/>
                <a:cs typeface="+mn-cs"/>
              </a:rPr>
              <a:t>tua</a:t>
            </a:r>
            <a:r>
              <a:rPr lang="en-US" sz="1200" i="1" kern="1200" dirty="0">
                <a:solidFill>
                  <a:schemeClr val="tx1"/>
                </a:solidFill>
                <a:effectLst/>
                <a:latin typeface="+mn-lt"/>
                <a:ea typeface="+mn-ea"/>
                <a:cs typeface="+mn-cs"/>
              </a:rPr>
              <a:t>. »</a:t>
            </a:r>
            <a:r>
              <a:rPr lang="en-US" sz="1200" i="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a:t>
            </a:r>
            <a:r>
              <a:rPr lang="en-US" sz="1200" i="1" kern="1200" dirty="0" err="1">
                <a:solidFill>
                  <a:schemeClr val="tx1"/>
                </a:solidFill>
                <a:effectLst/>
                <a:latin typeface="+mn-lt"/>
                <a:ea typeface="+mn-ea"/>
                <a:cs typeface="+mn-cs"/>
              </a:rPr>
              <a:t>Genèse</a:t>
            </a:r>
            <a:r>
              <a:rPr lang="en-US" sz="1200" i="1" kern="1200" dirty="0">
                <a:solidFill>
                  <a:schemeClr val="tx1"/>
                </a:solidFill>
                <a:effectLst/>
                <a:latin typeface="+mn-lt"/>
                <a:ea typeface="+mn-ea"/>
                <a:cs typeface="+mn-cs"/>
              </a:rPr>
              <a:t> 4:8, BDS).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Adam et Eve sont abasourdis par l'attaque impensable et horrible d'un fils qui tue son frère. Ce jour-là, Adam et Ève ont perdu deux fils : l'un agressé à mort, l'autre à l'extrême aliénation. Ils souffrent naturellement des symptômes classiques du traumatisme émotionnel. La perte d'un enfant est l'un des événements les plus traumatisants de la vie de tous parents. Pendant un certain temps après la perte d'un enfant, les parents ont souvent des souvenirs récurrents, intolérables et déprimants. Les recherches contemporaines montrent que ces parents sont sujets à la dépression, à l’anxiété et aux effets physiques du stress (hypertension, migraines, complications digestives, altération du système immunitaire), à ​​une réduction de leur espérance de vie et, dans certains cas, leur foi est fragilisée voire ébranlée.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Assurément, en ce jour sombre, Adam et Ève se souviennent et revivent leur propre désobéissance dans le jardin d’Eden et ne peuvent s’empêcher de ressentir la culpabilité et l’angoisse lorsqu’ils pensent aux paroles de l’Éternel Dieu, </a:t>
            </a:r>
            <a:r>
              <a:rPr lang="fr-FR"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mais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tu</a:t>
            </a:r>
            <a:r>
              <a:rPr lang="en-US" sz="1200" i="1" kern="1200" dirty="0">
                <a:solidFill>
                  <a:schemeClr val="tx1"/>
                </a:solidFill>
                <a:effectLst/>
                <a:latin typeface="+mn-lt"/>
                <a:ea typeface="+mn-ea"/>
                <a:cs typeface="+mn-cs"/>
              </a:rPr>
              <a:t> ne </a:t>
            </a:r>
            <a:r>
              <a:rPr lang="en-US" sz="1200" i="1" kern="1200" dirty="0" err="1">
                <a:solidFill>
                  <a:schemeClr val="tx1"/>
                </a:solidFill>
                <a:effectLst/>
                <a:latin typeface="+mn-lt"/>
                <a:ea typeface="+mn-ea"/>
                <a:cs typeface="+mn-cs"/>
              </a:rPr>
              <a:t>mangeras</a:t>
            </a:r>
            <a:r>
              <a:rPr lang="en-US" sz="1200" i="1" kern="1200" dirty="0">
                <a:solidFill>
                  <a:schemeClr val="tx1"/>
                </a:solidFill>
                <a:effectLst/>
                <a:latin typeface="+mn-lt"/>
                <a:ea typeface="+mn-ea"/>
                <a:cs typeface="+mn-cs"/>
              </a:rPr>
              <a:t> pas de </a:t>
            </a:r>
            <a:r>
              <a:rPr lang="en-US" sz="1200" i="1" kern="1200" dirty="0" err="1">
                <a:solidFill>
                  <a:schemeClr val="tx1"/>
                </a:solidFill>
                <a:effectLst/>
                <a:latin typeface="+mn-lt"/>
                <a:ea typeface="+mn-ea"/>
                <a:cs typeface="+mn-cs"/>
              </a:rPr>
              <a:t>l'arbre</a:t>
            </a:r>
            <a:r>
              <a:rPr lang="en-US" sz="1200" i="1" kern="1200" dirty="0">
                <a:solidFill>
                  <a:schemeClr val="tx1"/>
                </a:solidFill>
                <a:effectLst/>
                <a:latin typeface="+mn-lt"/>
                <a:ea typeface="+mn-ea"/>
                <a:cs typeface="+mn-cs"/>
              </a:rPr>
              <a:t> de la </a:t>
            </a:r>
            <a:r>
              <a:rPr lang="en-US" sz="1200" i="1" kern="1200" dirty="0" err="1">
                <a:solidFill>
                  <a:schemeClr val="tx1"/>
                </a:solidFill>
                <a:effectLst/>
                <a:latin typeface="+mn-lt"/>
                <a:ea typeface="+mn-ea"/>
                <a:cs typeface="+mn-cs"/>
              </a:rPr>
              <a:t>connaissance</a:t>
            </a:r>
            <a:r>
              <a:rPr lang="en-US" sz="1200" i="1" kern="1200" dirty="0">
                <a:solidFill>
                  <a:schemeClr val="tx1"/>
                </a:solidFill>
                <a:effectLst/>
                <a:latin typeface="+mn-lt"/>
                <a:ea typeface="+mn-ea"/>
                <a:cs typeface="+mn-cs"/>
              </a:rPr>
              <a:t> du bien et du mal, car le jour </a:t>
            </a:r>
            <a:r>
              <a:rPr lang="en-US" sz="1200" i="1" kern="1200" dirty="0" err="1">
                <a:solidFill>
                  <a:schemeClr val="tx1"/>
                </a:solidFill>
                <a:effectLst/>
                <a:latin typeface="+mn-lt"/>
                <a:ea typeface="+mn-ea"/>
                <a:cs typeface="+mn-cs"/>
              </a:rPr>
              <a:t>où</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tu</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en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mangeras</a:t>
            </a:r>
            <a:r>
              <a:rPr lang="en-US" sz="1200" i="1" kern="1200" dirty="0">
                <a:solidFill>
                  <a:schemeClr val="tx1"/>
                </a:solidFill>
                <a:effectLst/>
                <a:latin typeface="+mn-lt"/>
                <a:ea typeface="+mn-ea"/>
                <a:cs typeface="+mn-cs"/>
              </a:rPr>
              <a:t>, </a:t>
            </a:r>
            <a:r>
              <a:rPr lang="en-US" sz="1200" i="1" u="sng" kern="1200" dirty="0" err="1">
                <a:solidFill>
                  <a:schemeClr val="tx1"/>
                </a:solidFill>
                <a:effectLst/>
                <a:latin typeface="+mn-lt"/>
                <a:ea typeface="+mn-ea"/>
                <a:cs typeface="+mn-cs"/>
              </a:rPr>
              <a:t>tu</a:t>
            </a:r>
            <a:r>
              <a:rPr lang="en-US" sz="1200" i="1" u="sng" kern="1200" dirty="0">
                <a:solidFill>
                  <a:schemeClr val="tx1"/>
                </a:solidFill>
                <a:effectLst/>
                <a:latin typeface="+mn-lt"/>
                <a:ea typeface="+mn-ea"/>
                <a:cs typeface="+mn-cs"/>
              </a:rPr>
              <a:t> </a:t>
            </a:r>
            <a:r>
              <a:rPr lang="en-US" sz="1200" i="1" u="sng" kern="1200" dirty="0" err="1">
                <a:solidFill>
                  <a:schemeClr val="tx1"/>
                </a:solidFill>
                <a:effectLst/>
                <a:latin typeface="+mn-lt"/>
                <a:ea typeface="+mn-ea"/>
                <a:cs typeface="+mn-cs"/>
              </a:rPr>
              <a:t>mourras</a:t>
            </a:r>
            <a:r>
              <a:rPr lang="en-US" sz="1200" i="1"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(Genèse 2:17, emphase apportée). La mort d'Abel et le péché de Caïn sont des conséquences à retardement de leur propre désobéissance, et rappelleront constamment aux parents en deuil la prophétie selon laquelle ils mourront sûrement.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12</a:t>
            </a:fld>
            <a:endParaRPr lang="en-US"/>
          </a:p>
        </p:txBody>
      </p:sp>
    </p:spTree>
    <p:extLst>
      <p:ext uri="{BB962C8B-B14F-4D97-AF65-F5344CB8AC3E}">
        <p14:creationId xmlns:p14="http://schemas.microsoft.com/office/powerpoint/2010/main" val="1572285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Comment ont-ils réussi à surmonter cette douleur et ce chagrin, et à continuer à avancer ? </a:t>
            </a:r>
          </a:p>
          <a:p>
            <a:endParaRPr lang="en-US" sz="1200" b="1"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u="sng" kern="1200" dirty="0">
                <a:solidFill>
                  <a:schemeClr val="tx1"/>
                </a:solidFill>
                <a:effectLst/>
                <a:latin typeface="+mn-lt"/>
                <a:ea typeface="+mn-ea"/>
                <a:cs typeface="+mn-cs"/>
              </a:rPr>
              <a:t>Dieu montre la voie vers la résilience à Adam et Eve.</a:t>
            </a:r>
            <a:r>
              <a:rPr lang="fr-FR" sz="1200" kern="1200" dirty="0">
                <a:solidFill>
                  <a:schemeClr val="tx1"/>
                </a:solidFill>
                <a:effectLst/>
                <a:latin typeface="+mn-lt"/>
                <a:ea typeface="+mn-ea"/>
                <a:cs typeface="+mn-cs"/>
              </a:rPr>
              <a:t> Cette expérience de perdre leur première maison les a préparés à perdre leurs deux premiers fils. Adam et Ève sont certainement parvenus à concrétiser ce qui aujourd'hui peut s’identifier à des composantes de la résilience :</a:t>
            </a:r>
            <a:r>
              <a:rPr lang="en-US" dirty="0">
                <a:effectLst/>
              </a:rPr>
              <a:t>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Avoir foi en Dieu.</a:t>
            </a:r>
            <a:r>
              <a:rPr lang="en-US" dirty="0">
                <a:effectLst/>
              </a:rPr>
              <a:t>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Affronter ses peurs.</a:t>
            </a:r>
            <a:r>
              <a:rPr lang="en-US" dirty="0">
                <a:effectLst/>
              </a:rPr>
              <a:t>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Accepter ce qu'ils ne peuvent pas changer.</a:t>
            </a:r>
            <a:r>
              <a:rPr lang="en-US" dirty="0">
                <a:effectLst/>
              </a:rPr>
              <a:t> </a:t>
            </a:r>
          </a:p>
          <a:p>
            <a:pPr marL="171450" lvl="0" indent="-171450">
              <a:buFont typeface="Arial" panose="020B0604020202020204" pitchFamily="34" charset="0"/>
              <a:buChar char="•"/>
            </a:pPr>
            <a:r>
              <a:rPr lang="fr-FR" sz="1200" kern="1200" dirty="0">
                <a:solidFill>
                  <a:schemeClr val="tx1"/>
                </a:solidFill>
                <a:effectLst/>
                <a:latin typeface="+mn-lt"/>
                <a:ea typeface="+mn-ea"/>
                <a:cs typeface="+mn-cs"/>
              </a:rPr>
              <a:t>Rechercher le sens des expériences des erreurs passées et présentes.</a:t>
            </a:r>
            <a:r>
              <a:rPr lang="en-US" dirty="0">
                <a:effectLst/>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mn-cs"/>
              </a:rPr>
              <a:t>Saisir l’importante leçon de vie selon laquelle des malheurs peuvent arriver, en fait, arrivent à n’importe qui.</a:t>
            </a:r>
            <a:r>
              <a:rPr lang="en-US" sz="1200" kern="1200" baseline="300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Quant à Seth, il succède à Adam en tant que patriarche qui dépend des promesses de Dieu et dirige sa famille dans la prière et l’adoration de l’Éternel. « </a:t>
            </a:r>
            <a:r>
              <a:rPr lang="en-US" sz="1200" i="1" kern="1200" dirty="0">
                <a:solidFill>
                  <a:schemeClr val="tx1"/>
                </a:solidFill>
                <a:effectLst/>
                <a:latin typeface="+mn-lt"/>
                <a:ea typeface="+mn-ea"/>
                <a:cs typeface="+mn-cs"/>
              </a:rPr>
              <a:t>Seth </a:t>
            </a:r>
            <a:r>
              <a:rPr lang="en-US" sz="1200" i="1" kern="1200" dirty="0" err="1">
                <a:solidFill>
                  <a:schemeClr val="tx1"/>
                </a:solidFill>
                <a:effectLst/>
                <a:latin typeface="+mn-lt"/>
                <a:ea typeface="+mn-ea"/>
                <a:cs typeface="+mn-cs"/>
              </a:rPr>
              <a:t>eut</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aussi</a:t>
            </a:r>
            <a:r>
              <a:rPr lang="en-US" sz="1200" i="1" kern="1200" dirty="0">
                <a:solidFill>
                  <a:schemeClr val="tx1"/>
                </a:solidFill>
                <a:effectLst/>
                <a:latin typeface="+mn-lt"/>
                <a:ea typeface="+mn-ea"/>
                <a:cs typeface="+mn-cs"/>
              </a:rPr>
              <a:t> un </a:t>
            </a:r>
            <a:r>
              <a:rPr lang="en-US" sz="1200" i="1" kern="1200" dirty="0" err="1">
                <a:solidFill>
                  <a:schemeClr val="tx1"/>
                </a:solidFill>
                <a:effectLst/>
                <a:latin typeface="+mn-lt"/>
                <a:ea typeface="+mn-ea"/>
                <a:cs typeface="+mn-cs"/>
              </a:rPr>
              <a:t>fils</a:t>
            </a:r>
            <a:r>
              <a:rPr lang="en-US" sz="1200" i="1" kern="1200" dirty="0">
                <a:solidFill>
                  <a:schemeClr val="tx1"/>
                </a:solidFill>
                <a:effectLst/>
                <a:latin typeface="+mn-lt"/>
                <a:ea typeface="+mn-ea"/>
                <a:cs typeface="+mn-cs"/>
              </a:rPr>
              <a:t>, et </a:t>
            </a:r>
            <a:r>
              <a:rPr lang="en-US" sz="1200" i="1" kern="1200" dirty="0" err="1">
                <a:solidFill>
                  <a:schemeClr val="tx1"/>
                </a:solidFill>
                <a:effectLst/>
                <a:latin typeface="+mn-lt"/>
                <a:ea typeface="+mn-ea"/>
                <a:cs typeface="+mn-cs"/>
              </a:rPr>
              <a:t>il</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l'appela</a:t>
            </a:r>
            <a:r>
              <a:rPr lang="en-US" sz="1200" i="1" kern="1200" dirty="0">
                <a:solidFill>
                  <a:schemeClr val="tx1"/>
                </a:solidFill>
                <a:effectLst/>
                <a:latin typeface="+mn-lt"/>
                <a:ea typeface="+mn-ea"/>
                <a:cs typeface="+mn-cs"/>
              </a:rPr>
              <a:t> du nom </a:t>
            </a:r>
            <a:r>
              <a:rPr lang="en-US" sz="1200" i="1" kern="1200" dirty="0" err="1">
                <a:solidFill>
                  <a:schemeClr val="tx1"/>
                </a:solidFill>
                <a:effectLst/>
                <a:latin typeface="+mn-lt"/>
                <a:ea typeface="+mn-ea"/>
                <a:cs typeface="+mn-cs"/>
              </a:rPr>
              <a:t>d'Énosch</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C'est</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alors</a:t>
            </a:r>
            <a:r>
              <a:rPr lang="en-US" sz="1200" i="1" kern="1200" dirty="0">
                <a:solidFill>
                  <a:schemeClr val="tx1"/>
                </a:solidFill>
                <a:effectLst/>
                <a:latin typeface="+mn-lt"/>
                <a:ea typeface="+mn-ea"/>
                <a:cs typeface="+mn-cs"/>
              </a:rPr>
              <a:t> que </a:t>
            </a:r>
            <a:r>
              <a:rPr lang="en-US" sz="1200" i="1" kern="1200" dirty="0" err="1">
                <a:solidFill>
                  <a:schemeClr val="tx1"/>
                </a:solidFill>
                <a:effectLst/>
                <a:latin typeface="+mn-lt"/>
                <a:ea typeface="+mn-ea"/>
                <a:cs typeface="+mn-cs"/>
              </a:rPr>
              <a:t>l'on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commença</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invoquer</a:t>
            </a:r>
            <a:r>
              <a:rPr lang="en-US" sz="1200" i="1" kern="1200" dirty="0">
                <a:solidFill>
                  <a:schemeClr val="tx1"/>
                </a:solidFill>
                <a:effectLst/>
                <a:latin typeface="+mn-lt"/>
                <a:ea typeface="+mn-ea"/>
                <a:cs typeface="+mn-cs"/>
              </a:rPr>
              <a:t> le nom de </a:t>
            </a:r>
            <a:r>
              <a:rPr lang="en-US" sz="1200" i="1" kern="1200" dirty="0" err="1">
                <a:solidFill>
                  <a:schemeClr val="tx1"/>
                </a:solidFill>
                <a:effectLst/>
                <a:latin typeface="+mn-lt"/>
                <a:ea typeface="+mn-ea"/>
                <a:cs typeface="+mn-cs"/>
              </a:rPr>
              <a:t>l'Éternel</a:t>
            </a:r>
            <a:r>
              <a:rPr lang="en-US" sz="1200"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 (Genèse 4:26).</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6</a:t>
            </a:r>
            <a:r>
              <a:rPr lang="en-US" sz="1200" kern="1200" dirty="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Ces cinq facteurs sont reconnus pour développer la résilience sur </a:t>
            </a:r>
            <a:r>
              <a:rPr lang="fr-FR" sz="1200" kern="1200" dirty="0" err="1" smtClean="0">
                <a:solidFill>
                  <a:schemeClr val="tx1"/>
                </a:solidFill>
                <a:effectLst/>
                <a:latin typeface="+mn-lt"/>
                <a:ea typeface="+mn-ea"/>
                <a:cs typeface="+mn-cs"/>
              </a:rPr>
              <a:t>Brainline.org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Resilience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What</a:t>
            </a:r>
            <a:r>
              <a:rPr lang="fr-FR" sz="1200" kern="1200" dirty="0" smtClean="0">
                <a:solidFill>
                  <a:schemeClr val="tx1"/>
                </a:solidFill>
                <a:effectLst/>
                <a:latin typeface="+mn-lt"/>
                <a:ea typeface="+mn-ea"/>
                <a:cs typeface="+mn-cs"/>
              </a:rPr>
              <a:t> Is It? Consulté le 13 mars 2019. </a:t>
            </a:r>
            <a:r>
              <a:rPr lang="fr-FR" sz="1200" u="sng" kern="1200" dirty="0" smtClean="0">
                <a:solidFill>
                  <a:schemeClr val="tx1"/>
                </a:solidFill>
                <a:effectLst/>
                <a:latin typeface="+mn-lt"/>
                <a:ea typeface="+mn-ea"/>
                <a:cs typeface="+mn-cs"/>
                <a:hlinkClick r:id="rId3"/>
              </a:rPr>
              <a:t>https://www.brainline.org/article/resilience-what-it</a:t>
            </a:r>
            <a:r>
              <a:rPr lang="fr-FR" sz="1200" kern="1200" dirty="0" smtClean="0">
                <a:solidFill>
                  <a:schemeClr val="tx1"/>
                </a:solidFill>
                <a:effectLst/>
                <a:latin typeface="+mn-lt"/>
                <a:ea typeface="+mn-ea"/>
                <a:cs typeface="+mn-cs"/>
              </a:rPr>
              <a:t>.</a:t>
            </a:r>
            <a:r>
              <a:rPr lang="en-US" dirty="0" smtClean="0">
                <a:effectLst/>
              </a:rPr>
              <a:t> </a:t>
            </a:r>
            <a:endParaRPr lang="en-US" b="1" dirty="0"/>
          </a:p>
        </p:txBody>
      </p:sp>
      <p:sp>
        <p:nvSpPr>
          <p:cNvPr id="4" name="Slide Number Placeholder 3"/>
          <p:cNvSpPr>
            <a:spLocks noGrp="1"/>
          </p:cNvSpPr>
          <p:nvPr>
            <p:ph type="sldNum" sz="quarter" idx="5"/>
          </p:nvPr>
        </p:nvSpPr>
        <p:spPr/>
        <p:txBody>
          <a:bodyPr/>
          <a:lstStyle/>
          <a:p>
            <a:fld id="{AEC00872-380A-4149-8F93-7D63A98338B2}" type="slidenum">
              <a:rPr lang="en-US" smtClean="0"/>
              <a:t>13</a:t>
            </a:fld>
            <a:endParaRPr lang="en-US"/>
          </a:p>
        </p:txBody>
      </p:sp>
    </p:spTree>
    <p:extLst>
      <p:ext uri="{BB962C8B-B14F-4D97-AF65-F5344CB8AC3E}">
        <p14:creationId xmlns:p14="http://schemas.microsoft.com/office/powerpoint/2010/main" val="2755059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u="sng" kern="1200" dirty="0">
                <a:solidFill>
                  <a:schemeClr val="tx1"/>
                </a:solidFill>
                <a:effectLst/>
                <a:latin typeface="+mn-lt"/>
                <a:ea typeface="+mn-ea"/>
                <a:cs typeface="+mn-cs"/>
              </a:rPr>
              <a:t>Dieu montre également à Adam et Eve la voie vers la résilience en s’appuyant sur des stratégies spirituelles.</a:t>
            </a:r>
            <a:r>
              <a:rPr lang="fr-FR" sz="1200" kern="1200" dirty="0">
                <a:solidFill>
                  <a:schemeClr val="tx1"/>
                </a:solidFill>
                <a:effectLst/>
                <a:latin typeface="+mn-lt"/>
                <a:ea typeface="+mn-ea"/>
                <a:cs typeface="+mn-cs"/>
              </a:rPr>
              <a:t> Même s'ils sont peinés par la perte soudaine et le rejet de leurs fils, ils sont bénis de joie et d'espoir par la naissance d'un autre fils que Dieu nomme ancêtre du Sauveur promis. Eve appelle son fils Seth [compensation, substitution], car </a:t>
            </a:r>
            <a:r>
              <a:rPr lang="fr-FR" sz="1200"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Dieu </a:t>
            </a:r>
            <a:r>
              <a:rPr lang="en-US" sz="1200" i="1" kern="1200" dirty="0" err="1">
                <a:solidFill>
                  <a:schemeClr val="tx1"/>
                </a:solidFill>
                <a:effectLst/>
                <a:latin typeface="+mn-lt"/>
                <a:ea typeface="+mn-ea"/>
                <a:cs typeface="+mn-cs"/>
              </a:rPr>
              <a:t>m'a</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donnée</a:t>
            </a:r>
            <a:r>
              <a:rPr lang="en-US" sz="1200" i="1" kern="1200" dirty="0">
                <a:solidFill>
                  <a:schemeClr val="tx1"/>
                </a:solidFill>
                <a:effectLst/>
                <a:latin typeface="+mn-lt"/>
                <a:ea typeface="+mn-ea"/>
                <a:cs typeface="+mn-cs"/>
              </a:rPr>
              <a:t> un </a:t>
            </a:r>
            <a:r>
              <a:rPr lang="en-US" sz="1200" i="1" kern="1200" dirty="0" err="1">
                <a:solidFill>
                  <a:schemeClr val="tx1"/>
                </a:solidFill>
                <a:effectLst/>
                <a:latin typeface="+mn-lt"/>
                <a:ea typeface="+mn-ea"/>
                <a:cs typeface="+mn-cs"/>
              </a:rPr>
              <a:t>autre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fils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la place </a:t>
            </a:r>
            <a:r>
              <a:rPr lang="en-US" sz="1200" i="1" kern="1200" dirty="0" err="1">
                <a:solidFill>
                  <a:schemeClr val="tx1"/>
                </a:solidFill>
                <a:effectLst/>
                <a:latin typeface="+mn-lt"/>
                <a:ea typeface="+mn-ea"/>
                <a:cs typeface="+mn-cs"/>
              </a:rPr>
              <a:t>d'Abel</a:t>
            </a:r>
            <a:r>
              <a:rPr lang="en-US" sz="1200" i="1" kern="1200" dirty="0">
                <a:solidFill>
                  <a:schemeClr val="tx1"/>
                </a:solidFill>
                <a:effectLst/>
                <a:latin typeface="+mn-lt"/>
                <a:ea typeface="+mn-ea"/>
                <a:cs typeface="+mn-cs"/>
              </a:rPr>
              <a:t>, que </a:t>
            </a:r>
            <a:r>
              <a:rPr lang="en-US" sz="1200" i="1" kern="1200" dirty="0" err="1">
                <a:solidFill>
                  <a:schemeClr val="tx1"/>
                </a:solidFill>
                <a:effectLst/>
                <a:latin typeface="+mn-lt"/>
                <a:ea typeface="+mn-ea"/>
                <a:cs typeface="+mn-cs"/>
              </a:rPr>
              <a:t>Caïn</a:t>
            </a:r>
            <a:r>
              <a:rPr lang="en-US" sz="1200" i="1" kern="1200" dirty="0">
                <a:solidFill>
                  <a:schemeClr val="tx1"/>
                </a:solidFill>
                <a:effectLst/>
                <a:latin typeface="+mn-lt"/>
                <a:ea typeface="+mn-ea"/>
                <a:cs typeface="+mn-cs"/>
              </a:rPr>
              <a:t> a </a:t>
            </a:r>
            <a:r>
              <a:rPr lang="en-US" sz="1200" i="1" kern="1200" dirty="0" err="1">
                <a:solidFill>
                  <a:schemeClr val="tx1"/>
                </a:solidFill>
                <a:effectLst/>
                <a:latin typeface="+mn-lt"/>
                <a:ea typeface="+mn-ea"/>
                <a:cs typeface="+mn-cs"/>
              </a:rPr>
              <a:t>tué</a:t>
            </a:r>
            <a:r>
              <a:rPr lang="en-US" sz="1200" i="1"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(Genèse 4:25).</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conseils et l’encadrement du Seigneur aident Adam et Eve à apprendre à trouver du courage dans le « sens et le but de leur propre vie » et dans la vie de leur fils nouveau-né. Ils apprennent à « mettre les circonstances en perspective »</a:t>
            </a:r>
            <a:r>
              <a:rPr lang="fr-FR" sz="1200" kern="1200" baseline="30000" dirty="0">
                <a:solidFill>
                  <a:schemeClr val="tx1"/>
                </a:solidFill>
                <a:effectLst/>
                <a:latin typeface="+mn-lt"/>
                <a:ea typeface="+mn-ea"/>
                <a:cs typeface="+mn-cs"/>
              </a:rPr>
              <a:t>7</a:t>
            </a:r>
            <a:r>
              <a:rPr lang="fr-FR" sz="1200" kern="1200" dirty="0">
                <a:solidFill>
                  <a:schemeClr val="tx1"/>
                </a:solidFill>
                <a:effectLst/>
                <a:latin typeface="+mn-lt"/>
                <a:ea typeface="+mn-ea"/>
                <a:cs typeface="+mn-cs"/>
              </a:rPr>
              <a:t> en comprenant que le Sauveur est promis et qu'il existe un temps pour la tristesse et un temps pour la joie.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voie de Dieu vers la résilience pour Adam et Eve suppose que ces derniers croissent en prenant conscience de l’énormité de leur péché et de l’envergure de la promesse du Sauveur (Genèse 3:15). Selon Ellen White, Adam « dut vivre longtemps encore pour être témoin de la corruption générale qui devait finalement aboutir à la destruction du monde par le déluge » et il comprend que le déluge sera un acte de miséricorde mettant fin aux souffrances et au chagrin (</a:t>
            </a:r>
            <a:r>
              <a:rPr lang="fr-FR" sz="1200" i="1" kern="1200" dirty="0">
                <a:solidFill>
                  <a:schemeClr val="tx1"/>
                </a:solidFill>
                <a:effectLst/>
                <a:latin typeface="+mn-lt"/>
                <a:ea typeface="+mn-ea"/>
                <a:cs typeface="+mn-cs"/>
              </a:rPr>
              <a:t>Patriarches et Prophètes</a:t>
            </a:r>
            <a:r>
              <a:rPr lang="fr-FR" sz="1200" kern="1200" dirty="0">
                <a:solidFill>
                  <a:schemeClr val="tx1"/>
                </a:solidFill>
                <a:effectLst/>
                <a:latin typeface="+mn-lt"/>
                <a:ea typeface="+mn-ea"/>
                <a:cs typeface="+mn-cs"/>
              </a:rPr>
              <a:t>, p. 82).</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7</a:t>
            </a:r>
            <a:r>
              <a:rPr lang="en-US" sz="1200" kern="1200" dirty="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Ces deux facteurs sont reconnus pour développer la résilience sur </a:t>
            </a:r>
            <a:r>
              <a:rPr lang="fr-FR" sz="1200" kern="1200" dirty="0" err="1" smtClean="0">
                <a:solidFill>
                  <a:schemeClr val="tx1"/>
                </a:solidFill>
                <a:effectLst/>
                <a:latin typeface="+mn-lt"/>
                <a:ea typeface="+mn-ea"/>
                <a:cs typeface="+mn-cs"/>
              </a:rPr>
              <a:t>Brainline.org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Resilience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What</a:t>
            </a:r>
            <a:r>
              <a:rPr lang="fr-FR" sz="1200" kern="1200" dirty="0" smtClean="0">
                <a:solidFill>
                  <a:schemeClr val="tx1"/>
                </a:solidFill>
                <a:effectLst/>
                <a:latin typeface="+mn-lt"/>
                <a:ea typeface="+mn-ea"/>
                <a:cs typeface="+mn-cs"/>
              </a:rPr>
              <a:t> Is It? Consulté le 13 mars 2019. </a:t>
            </a:r>
            <a:r>
              <a:rPr lang="fr-FR" sz="1200" u="sng" kern="1200" dirty="0" smtClean="0">
                <a:solidFill>
                  <a:schemeClr val="tx1"/>
                </a:solidFill>
                <a:effectLst/>
                <a:latin typeface="+mn-lt"/>
                <a:ea typeface="+mn-ea"/>
                <a:cs typeface="+mn-cs"/>
                <a:hlinkClick r:id="rId3"/>
              </a:rPr>
              <a:t>https://www.brainline.org/article/resilience-what-it</a:t>
            </a:r>
            <a:r>
              <a:rPr lang="en-US" dirty="0" smtClean="0">
                <a:effectLst/>
              </a:rPr>
              <a:t> </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14</a:t>
            </a:fld>
            <a:endParaRPr lang="en-US"/>
          </a:p>
        </p:txBody>
      </p:sp>
    </p:spTree>
    <p:extLst>
      <p:ext uri="{BB962C8B-B14F-4D97-AF65-F5344CB8AC3E}">
        <p14:creationId xmlns:p14="http://schemas.microsoft.com/office/powerpoint/2010/main" val="2924299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JACOB</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kern="1200" dirty="0">
                <a:solidFill>
                  <a:schemeClr val="tx1"/>
                </a:solidFill>
                <a:effectLst/>
                <a:latin typeface="+mn-lt"/>
                <a:ea typeface="+mn-ea"/>
                <a:cs typeface="+mn-cs"/>
              </a:rPr>
              <a:t>« Jacob fut très effrayé, et saisi d'angoisse. Il partagea en deux camps les gens qui étaient avec lui, les brebis, les bœufs et les chameaux; et il dit: “Si Ésaü vient contre l'un des camps et le bat, le camp qui restera pourra se sauver.” »</a:t>
            </a:r>
            <a:r>
              <a:rPr lang="fr-FR" sz="1200" kern="1200" dirty="0">
                <a:solidFill>
                  <a:schemeClr val="tx1"/>
                </a:solidFill>
                <a:effectLst/>
                <a:latin typeface="+mn-lt"/>
                <a:ea typeface="+mn-ea"/>
                <a:cs typeface="+mn-cs"/>
              </a:rPr>
              <a:t> (Genèse 32:7, 8).</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Le moment est intense. Jacob est profondément meurtri sur le plan émotionnel. En plus du poids de la culpabilité qu’il ressent parce qu’il a trompé son frère, quatre cents hommes menés par Ésaü marchent vers lui. Les dernières paroles d’Esaü étaient : </a:t>
            </a:r>
            <a:r>
              <a:rPr lang="fr-FR" sz="1200"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Je </a:t>
            </a:r>
            <a:r>
              <a:rPr lang="en-US" sz="1200" i="1" kern="1200" dirty="0" err="1">
                <a:solidFill>
                  <a:schemeClr val="tx1"/>
                </a:solidFill>
                <a:effectLst/>
                <a:latin typeface="+mn-lt"/>
                <a:ea typeface="+mn-ea"/>
                <a:cs typeface="+mn-cs"/>
              </a:rPr>
              <a:t>tuerai</a:t>
            </a:r>
            <a:r>
              <a:rPr lang="en-US" sz="1200" i="1" kern="1200" dirty="0">
                <a:solidFill>
                  <a:schemeClr val="tx1"/>
                </a:solidFill>
                <a:effectLst/>
                <a:latin typeface="+mn-lt"/>
                <a:ea typeface="+mn-ea"/>
                <a:cs typeface="+mn-cs"/>
              </a:rPr>
              <a:t> Jacob, mon frère. </a:t>
            </a:r>
            <a:r>
              <a:rPr lang="fr-FR" sz="1200" i="1" kern="1200" dirty="0">
                <a:solidFill>
                  <a:schemeClr val="tx1"/>
                </a:solidFill>
                <a:effectLst/>
                <a:latin typeface="+mn-lt"/>
                <a:ea typeface="+mn-ea"/>
                <a:cs typeface="+mn-cs"/>
              </a:rPr>
              <a:t>»</a:t>
            </a:r>
            <a:r>
              <a:rPr lang="fr-FR" sz="1200" kern="1200" dirty="0">
                <a:solidFill>
                  <a:schemeClr val="tx1"/>
                </a:solidFill>
                <a:effectLst/>
                <a:latin typeface="+mn-lt"/>
                <a:ea typeface="+mn-ea"/>
                <a:cs typeface="+mn-cs"/>
              </a:rPr>
              <a:t> (Genèse 27:41). Jacob a très peur et il est tourmenté. Sa famille et ses serviteurs ne sont ni armés ni préparés au combat. Il divise son peuple et ses animaux en deux groupes, de sorte que si </a:t>
            </a:r>
            <a:r>
              <a:rPr lang="fr-FR" sz="1200" kern="1200" dirty="0" smtClean="0">
                <a:solidFill>
                  <a:schemeClr val="tx1"/>
                </a:solidFill>
                <a:effectLst/>
                <a:latin typeface="+mn-lt"/>
                <a:ea typeface="+mn-ea"/>
                <a:cs typeface="+mn-cs"/>
              </a:rPr>
              <a:t>une </a:t>
            </a:r>
            <a:r>
              <a:rPr lang="fr-FR" sz="1200" kern="1200" dirty="0">
                <a:solidFill>
                  <a:schemeClr val="tx1"/>
                </a:solidFill>
                <a:effectLst/>
                <a:latin typeface="+mn-lt"/>
                <a:ea typeface="+mn-ea"/>
                <a:cs typeface="+mn-cs"/>
              </a:rPr>
              <a:t>moitié meurt, l’autre moitié restante peut s'échapper. C'est une question de survie pour lui-même, sa famille, ses animaux et tous ses biens.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15</a:t>
            </a:fld>
            <a:endParaRPr lang="en-US"/>
          </a:p>
        </p:txBody>
      </p:sp>
    </p:spTree>
    <p:extLst>
      <p:ext uri="{BB962C8B-B14F-4D97-AF65-F5344CB8AC3E}">
        <p14:creationId xmlns:p14="http://schemas.microsoft.com/office/powerpoint/2010/main" val="3861702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Comment Jacob surpasse-t-il sa terreur et se réconcilie avec son frère ? </a:t>
            </a:r>
          </a:p>
          <a:p>
            <a:endParaRPr lang="en-US" sz="1200" b="0" u="none" kern="1200" dirty="0">
              <a:solidFill>
                <a:schemeClr val="tx1"/>
              </a:solidFill>
              <a:effectLst/>
              <a:latin typeface="+mn-lt"/>
              <a:ea typeface="+mn-ea"/>
              <a:cs typeface="+mn-cs"/>
            </a:endParaRPr>
          </a:p>
          <a:p>
            <a:r>
              <a:rPr lang="fr-FR" sz="1200" b="1" u="sng" kern="1200" dirty="0">
                <a:solidFill>
                  <a:schemeClr val="tx1"/>
                </a:solidFill>
                <a:effectLst/>
                <a:latin typeface="+mn-lt"/>
                <a:ea typeface="+mn-ea"/>
                <a:cs typeface="+mn-cs"/>
              </a:rPr>
              <a:t>Dieu montre à Jacob la voie vers la résilience.</a:t>
            </a:r>
            <a:r>
              <a:rPr lang="fr-FR" sz="1200" kern="1200" dirty="0">
                <a:solidFill>
                  <a:schemeClr val="tx1"/>
                </a:solidFill>
                <a:effectLst/>
                <a:latin typeface="+mn-lt"/>
                <a:ea typeface="+mn-ea"/>
                <a:cs typeface="+mn-cs"/>
              </a:rPr>
              <a:t> Le Seigneur engage un corps à corps avec Jacob et ce dernier se débat. Au début du combat, il craint de perdre sa vie parce que, selon lui, l’étranger a été envoyé par Ésaü pour le tuer. Il essaie probablement de maîtriser son opposant pour tenter de s'échapper. Pourtant, plus il lutte, plus il désespère. Peut-être que dans son esprit, il lutte avec Dieu, lui demandant pourquoi il a été appelé à retourner en Canaan pour se retrouver maintenant piégé entre deux situations qui menacent sa vie : Laban qui le poursuit pour le capturer ou le punir, et Esaü qui se dirige vers lui pour le tuer.</a:t>
            </a:r>
            <a:r>
              <a:rPr lang="en-US" dirty="0">
                <a:effectLst/>
              </a:rPr>
              <a:t>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Finalement, Jacob réalise qu'il saisit les bras d'un être céleste. Il poursuit la lutte parce qu’il a besoin du pardon et de la bénédiction légitime de Dieu. La lutte avec Dieu permet à Jacob de recevoir le pardon de son frère, car ce n'est que lorsque nous avons été pardonnés que nous pouvons pardonner ou demander pardon aux autres.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À l'aube, Jacob développe des stratégies vues </a:t>
            </a:r>
            <a:r>
              <a:rPr lang="fr-FR" sz="1200" kern="1200" dirty="0" smtClean="0">
                <a:solidFill>
                  <a:schemeClr val="tx1"/>
                </a:solidFill>
                <a:effectLst/>
                <a:latin typeface="+mn-lt"/>
                <a:ea typeface="+mn-ea"/>
                <a:cs typeface="+mn-cs"/>
              </a:rPr>
              <a:t>aujourd’hui comme </a:t>
            </a:r>
            <a:r>
              <a:rPr lang="fr-FR" sz="1200" kern="1200" dirty="0">
                <a:solidFill>
                  <a:schemeClr val="tx1"/>
                </a:solidFill>
                <a:effectLst/>
                <a:latin typeface="+mn-lt"/>
                <a:ea typeface="+mn-ea"/>
                <a:cs typeface="+mn-cs"/>
              </a:rPr>
              <a:t>des éléments essentiels à la résilience :</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Il accepte que le changement fasse partie de la vie.</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Il avance vers ses objectifs.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Il prend des mesures décisives.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Il voit les choses en perspective.</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Il garde une vision optimiste.</a:t>
            </a:r>
            <a:r>
              <a:rPr lang="en-US" sz="1200" kern="1200" baseline="30000" dirty="0">
                <a:solidFill>
                  <a:schemeClr val="tx1"/>
                </a:solidFill>
                <a:effectLst/>
                <a:latin typeface="+mn-lt"/>
                <a:ea typeface="+mn-ea"/>
                <a:cs typeface="+mn-cs"/>
              </a:rPr>
              <a:t>8</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Jacob réagit avec crainte et évite d’analyser la situation comme une crise qui dégénère en un problème insurmontable. Lorsqu'il prépare des présents pour Esaü, il a en tête la reconnaissance, un autre aspect de la résilience. Jacob, jadis prétentieux, fait preuve d'humilité et de grâce à travers ses comportements verbaux et non-verbaux envers son frère Esaü, comme cela est présenté en Genèse 33.</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 que Jacob ne sait pas, c’est que Dieu le précède. Ellen White nous dit : « Tandis que Jacob luttait avec l’ange, un autre messager céleste était envoyé à Esaü. En songe, ce dernier avait vu son frère rentrant, après vingt années d’exil, au foyer paternel et se courbant dans un indicible chagrin devant la tombe de sa mère. Dans ce même songe, Ésaü avait vu le camp de Jacob entouré d’une armée céleste. Il raconta cette vision à ses guerriers et donna l’ordre formel de ne faire aucun mal à son frère, celui-ci étant sous la protection divine. » (</a:t>
            </a:r>
            <a:r>
              <a:rPr lang="fr-FR" sz="1200" i="1" kern="1200" dirty="0">
                <a:solidFill>
                  <a:schemeClr val="tx1"/>
                </a:solidFill>
                <a:effectLst/>
                <a:latin typeface="+mn-lt"/>
                <a:ea typeface="+mn-ea"/>
                <a:cs typeface="+mn-cs"/>
              </a:rPr>
              <a:t>Patriarches et Prophètes</a:t>
            </a:r>
            <a:r>
              <a:rPr lang="fr-FR" sz="1200" kern="1200" dirty="0">
                <a:solidFill>
                  <a:schemeClr val="tx1"/>
                </a:solidFill>
                <a:effectLst/>
                <a:latin typeface="+mn-lt"/>
                <a:ea typeface="+mn-ea"/>
                <a:cs typeface="+mn-cs"/>
              </a:rPr>
              <a:t>, p. 176).</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8</a:t>
            </a:r>
            <a:r>
              <a:rPr lang="en-US" sz="1200" kern="1200" dirty="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APA. Ces cinq facteurs sont reconnus pour développer la résilience sur </a:t>
            </a:r>
            <a:r>
              <a:rPr lang="fr-FR" sz="1200" kern="1200" dirty="0" err="1" smtClean="0">
                <a:solidFill>
                  <a:schemeClr val="tx1"/>
                </a:solidFill>
                <a:effectLst/>
                <a:latin typeface="+mn-lt"/>
                <a:ea typeface="+mn-ea"/>
                <a:cs typeface="+mn-cs"/>
              </a:rPr>
              <a:t>Brainline.org</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Resilience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What</a:t>
            </a:r>
            <a:r>
              <a:rPr lang="fr-FR" sz="1200" kern="1200" dirty="0" smtClean="0">
                <a:solidFill>
                  <a:schemeClr val="tx1"/>
                </a:solidFill>
                <a:effectLst/>
                <a:latin typeface="+mn-lt"/>
                <a:ea typeface="+mn-ea"/>
                <a:cs typeface="+mn-cs"/>
              </a:rPr>
              <a:t> Is It? Consulté le 13 mars 2019. </a:t>
            </a:r>
            <a:r>
              <a:rPr lang="fr-FR" sz="1200" u="sng" kern="1200" dirty="0" smtClean="0">
                <a:solidFill>
                  <a:schemeClr val="tx1"/>
                </a:solidFill>
                <a:effectLst/>
                <a:latin typeface="+mn-lt"/>
                <a:ea typeface="+mn-ea"/>
                <a:cs typeface="+mn-cs"/>
                <a:hlinkClick r:id="rId3"/>
              </a:rPr>
              <a:t>https://www.brainline.org/article/resilience-what-it</a:t>
            </a:r>
            <a:r>
              <a:rPr lang="fr-FR" sz="1200" kern="1200" dirty="0" smtClean="0">
                <a:solidFill>
                  <a:schemeClr val="tx1"/>
                </a:solidFill>
                <a:effectLst/>
                <a:latin typeface="+mn-lt"/>
                <a:ea typeface="+mn-ea"/>
                <a:cs typeface="+mn-cs"/>
              </a:rPr>
              <a:t>.</a:t>
            </a:r>
            <a:r>
              <a:rPr lang="en-US" dirty="0" smtClean="0">
                <a:effectLst/>
              </a:rPr>
              <a:t> </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16</a:t>
            </a:fld>
            <a:endParaRPr lang="en-US"/>
          </a:p>
        </p:txBody>
      </p:sp>
    </p:spTree>
    <p:extLst>
      <p:ext uri="{BB962C8B-B14F-4D97-AF65-F5344CB8AC3E}">
        <p14:creationId xmlns:p14="http://schemas.microsoft.com/office/powerpoint/2010/main" val="576399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C'est une leçon pour nous aujourd'hui également. Nous devons faire davantage confiance à la protection et aux instructions du Seigneur. Il nous précède et prépare le chemin pour que nous évitions la peine que nous anticipons.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Réclamez la promesse d'Ésaïe 52:12 : </a:t>
            </a:r>
          </a:p>
          <a:p>
            <a:r>
              <a:rPr lang="fr-FR" sz="1200"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Ne sortez pas avec précipitation, Ne partez pas en fuyant; Car l'Éternel ira devant vous.</a:t>
            </a:r>
            <a:r>
              <a:rPr lang="fr-FR"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17</a:t>
            </a:fld>
            <a:endParaRPr lang="en-US"/>
          </a:p>
        </p:txBody>
      </p:sp>
    </p:spTree>
    <p:extLst>
      <p:ext uri="{BB962C8B-B14F-4D97-AF65-F5344CB8AC3E}">
        <p14:creationId xmlns:p14="http://schemas.microsoft.com/office/powerpoint/2010/main" val="2558982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u="sng" kern="1200" dirty="0">
                <a:solidFill>
                  <a:schemeClr val="tx1"/>
                </a:solidFill>
                <a:effectLst/>
                <a:latin typeface="+mn-lt"/>
                <a:ea typeface="+mn-ea"/>
                <a:cs typeface="+mn-cs"/>
              </a:rPr>
              <a:t>Dieu montre à Jacob également la voie vers la résilience en s’appuyant sur des stratégies spirituelles.</a:t>
            </a:r>
            <a:r>
              <a:rPr lang="fr-FR" sz="1200" kern="1200" dirty="0">
                <a:solidFill>
                  <a:schemeClr val="tx1"/>
                </a:solidFill>
                <a:effectLst/>
                <a:latin typeface="+mn-lt"/>
                <a:ea typeface="+mn-ea"/>
                <a:cs typeface="+mn-cs"/>
              </a:rPr>
              <a:t> Un Sauveur est présenté à Jacob. Ellen White écrit : « Et maintenant, un Dieu compatissant va faire connaître à son serviteur solitaire et désespéré qu’il ne l’a pas abandonné, que sa miséricorde lui est assurée. Il va révéler à ce pécheur repentant ce qui lui manque pour faire bondir son cœur de joie: un Sauveur par lequel le chemin de la réconciliation avec Dieu lui est largement ouvert. » (</a:t>
            </a:r>
            <a:r>
              <a:rPr lang="fr-FR" sz="1200" i="1" kern="1200" dirty="0">
                <a:solidFill>
                  <a:schemeClr val="tx1"/>
                </a:solidFill>
                <a:effectLst/>
                <a:latin typeface="+mn-lt"/>
                <a:ea typeface="+mn-ea"/>
                <a:cs typeface="+mn-cs"/>
              </a:rPr>
              <a:t>Patriarches and Prophètes</a:t>
            </a:r>
            <a:r>
              <a:rPr lang="fr-FR" sz="1200" kern="1200" dirty="0">
                <a:solidFill>
                  <a:schemeClr val="tx1"/>
                </a:solidFill>
                <a:effectLst/>
                <a:latin typeface="+mn-lt"/>
                <a:ea typeface="+mn-ea"/>
                <a:cs typeface="+mn-cs"/>
              </a:rPr>
              <a:t>, p. 163).</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restauration de Jacob commence lorsque :</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Dieu donne à Jacob une preuve de </a:t>
            </a:r>
            <a:r>
              <a:rPr lang="fr-FR" sz="1200" b="1" kern="1200" dirty="0">
                <a:solidFill>
                  <a:schemeClr val="tx1"/>
                </a:solidFill>
                <a:effectLst/>
                <a:latin typeface="+mn-lt"/>
                <a:ea typeface="+mn-ea"/>
                <a:cs typeface="+mn-cs"/>
              </a:rPr>
              <a:t>pardon</a:t>
            </a:r>
            <a:r>
              <a:rPr lang="fr-FR" sz="1200" kern="1200" dirty="0">
                <a:solidFill>
                  <a:schemeClr val="tx1"/>
                </a:solidFill>
                <a:effectLst/>
                <a:latin typeface="+mn-lt"/>
                <a:ea typeface="+mn-ea"/>
                <a:cs typeface="+mn-cs"/>
              </a:rPr>
              <a:t> en changeant son nom. </a:t>
            </a:r>
            <a:r>
              <a:rPr lang="fr-FR" sz="1200" i="1" kern="1200" dirty="0">
                <a:solidFill>
                  <a:schemeClr val="tx1"/>
                </a:solidFill>
                <a:effectLst/>
                <a:latin typeface="+mn-lt"/>
                <a:ea typeface="+mn-ea"/>
                <a:cs typeface="+mn-cs"/>
              </a:rPr>
              <a:t>« Ton nom ne sera plus Jacob [le </a:t>
            </a:r>
            <a:r>
              <a:rPr lang="fr-FR" sz="1200" i="1" kern="1200" dirty="0" err="1">
                <a:solidFill>
                  <a:schemeClr val="tx1"/>
                </a:solidFill>
                <a:effectLst/>
                <a:latin typeface="+mn-lt"/>
                <a:ea typeface="+mn-ea"/>
                <a:cs typeface="+mn-cs"/>
              </a:rPr>
              <a:t>supplanteur</a:t>
            </a:r>
            <a:r>
              <a:rPr lang="fr-FR" sz="1200" i="1" kern="1200" dirty="0">
                <a:solidFill>
                  <a:schemeClr val="tx1"/>
                </a:solidFill>
                <a:effectLst/>
                <a:latin typeface="+mn-lt"/>
                <a:ea typeface="+mn-ea"/>
                <a:cs typeface="+mn-cs"/>
              </a:rPr>
              <a:t>], mais tu seras appelé Israël; car tu as lutté avec Dieu et avec des hommes, et tu as été vainqueur. »</a:t>
            </a:r>
            <a:r>
              <a:rPr lang="fr-FR" sz="1200" kern="1200" dirty="0">
                <a:solidFill>
                  <a:schemeClr val="tx1"/>
                </a:solidFill>
                <a:effectLst/>
                <a:latin typeface="+mn-lt"/>
                <a:ea typeface="+mn-ea"/>
                <a:cs typeface="+mn-cs"/>
              </a:rPr>
              <a:t> (Genèse 32:28).</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Dieu </a:t>
            </a:r>
            <a:r>
              <a:rPr lang="fr-FR" sz="1200" b="1" kern="1200" dirty="0">
                <a:solidFill>
                  <a:schemeClr val="tx1"/>
                </a:solidFill>
                <a:effectLst/>
                <a:latin typeface="+mn-lt"/>
                <a:ea typeface="+mn-ea"/>
                <a:cs typeface="+mn-cs"/>
              </a:rPr>
              <a:t>sauve</a:t>
            </a:r>
            <a:r>
              <a:rPr lang="fr-FR" sz="1200" kern="1200" dirty="0">
                <a:solidFill>
                  <a:schemeClr val="tx1"/>
                </a:solidFill>
                <a:effectLst/>
                <a:latin typeface="+mn-lt"/>
                <a:ea typeface="+mn-ea"/>
                <a:cs typeface="+mn-cs"/>
              </a:rPr>
              <a:t> Jacob et sa famille d'une mort certaine. « [Esaü] raconta cette vision à ses guerriers et donna l’ordre formel de ne faire aucun mal à son frère, celui-ci étant sous la protection divine. » (</a:t>
            </a:r>
            <a:r>
              <a:rPr lang="fr-FR" sz="1200" i="1" kern="1200" dirty="0">
                <a:solidFill>
                  <a:schemeClr val="tx1"/>
                </a:solidFill>
                <a:effectLst/>
                <a:latin typeface="+mn-lt"/>
                <a:ea typeface="+mn-ea"/>
                <a:cs typeface="+mn-cs"/>
              </a:rPr>
              <a:t>Patriarches et Prophètes</a:t>
            </a:r>
            <a:r>
              <a:rPr lang="fr-FR" sz="1200" kern="1200" dirty="0">
                <a:solidFill>
                  <a:schemeClr val="tx1"/>
                </a:solidFill>
                <a:effectLst/>
                <a:latin typeface="+mn-lt"/>
                <a:ea typeface="+mn-ea"/>
                <a:cs typeface="+mn-cs"/>
              </a:rPr>
              <a:t>, 176).</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Une partie du conflit entre Jacob et Esaü tire ses origines de l’héritage matériel. Parfois, le stress nous vient à cause de contraintes financières et génère des conflits. En revanche lorsque nous faisons confiance à Dieu et sommes disposés à nous laisser conduire, la voie vers la résilience nous aide à grandir dans la fidélité et la force pour remporter la victoire.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Mariette Jacobs a su, au moment même où elle apprenait que ses deux parents avaient perdu leur emploi, qu’elle allait les aider du mieux qu’elle pouvait. Cependant, elle ne soupçonnait guère le stress financier que cela entraînerait. Bientôt, Mariette a également perdu son travail. Toute la famille s'est retrouvée avec le revenu de sa sœur cadette. Pendant des mois, ils ont été confrontés à de graves pénuries. Un jour, Mariette s’est exclamée : « Oh, comme j'aimerais manger une glace ! » Sa jeune sœur a répondu : « Sais-tu combien coûte une glace ? » Ensemble, elles ont comparé le prix d’un article indispensable au prix de la crème glacée, et celle-ci valait autant qu’un rouleau de papier hygiénique. Dans un fou rire, elles ont décidé qu'elles avaient davantage besoin de papier toilette que de crème glacée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À partir de cette anecdote, des années plus tard, Mariette Jacobs a écrit un livre de dévotion intitulé </a:t>
            </a:r>
            <a:r>
              <a:rPr lang="fr-FR" sz="1200" i="1" kern="1200" dirty="0">
                <a:solidFill>
                  <a:schemeClr val="tx1"/>
                </a:solidFill>
                <a:effectLst/>
                <a:latin typeface="+mn-lt"/>
                <a:ea typeface="+mn-ea"/>
                <a:cs typeface="+mn-cs"/>
              </a:rPr>
              <a:t>The Day I </a:t>
            </a:r>
            <a:r>
              <a:rPr lang="fr-FR" sz="1200" i="1" kern="1200" dirty="0" err="1">
                <a:solidFill>
                  <a:schemeClr val="tx1"/>
                </a:solidFill>
                <a:effectLst/>
                <a:latin typeface="+mn-lt"/>
                <a:ea typeface="+mn-ea"/>
                <a:cs typeface="+mn-cs"/>
              </a:rPr>
              <a:t>Ate</a:t>
            </a:r>
            <a:r>
              <a:rPr lang="fr-FR" sz="1200" i="1" kern="1200" dirty="0">
                <a:solidFill>
                  <a:schemeClr val="tx1"/>
                </a:solidFill>
                <a:effectLst/>
                <a:latin typeface="+mn-lt"/>
                <a:ea typeface="+mn-ea"/>
                <a:cs typeface="+mn-cs"/>
              </a:rPr>
              <a:t> a </a:t>
            </a:r>
            <a:r>
              <a:rPr lang="fr-FR" sz="1200" i="1" kern="1200" dirty="0" err="1">
                <a:solidFill>
                  <a:schemeClr val="tx1"/>
                </a:solidFill>
                <a:effectLst/>
                <a:latin typeface="+mn-lt"/>
                <a:ea typeface="+mn-ea"/>
                <a:cs typeface="+mn-cs"/>
              </a:rPr>
              <a:t>Toilet</a:t>
            </a:r>
            <a:r>
              <a:rPr lang="fr-FR" sz="1200" i="1" kern="1200" dirty="0">
                <a:solidFill>
                  <a:schemeClr val="tx1"/>
                </a:solidFill>
                <a:effectLst/>
                <a:latin typeface="+mn-lt"/>
                <a:ea typeface="+mn-ea"/>
                <a:cs typeface="+mn-cs"/>
              </a:rPr>
              <a:t> Roll: </a:t>
            </a:r>
            <a:r>
              <a:rPr lang="fr-FR" sz="1200" i="1" kern="1200" dirty="0" err="1">
                <a:solidFill>
                  <a:schemeClr val="tx1"/>
                </a:solidFill>
                <a:effectLst/>
                <a:latin typeface="+mn-lt"/>
                <a:ea typeface="+mn-ea"/>
                <a:cs typeface="+mn-cs"/>
              </a:rPr>
              <a:t>Lessons</a:t>
            </a:r>
            <a:r>
              <a:rPr lang="fr-FR" sz="1200" i="1" kern="1200" dirty="0">
                <a:solidFill>
                  <a:schemeClr val="tx1"/>
                </a:solidFill>
                <a:effectLst/>
                <a:latin typeface="+mn-lt"/>
                <a:ea typeface="+mn-ea"/>
                <a:cs typeface="+mn-cs"/>
              </a:rPr>
              <a:t> in </a:t>
            </a:r>
            <a:r>
              <a:rPr lang="fr-FR" sz="1200" i="1" kern="1200" dirty="0" err="1">
                <a:solidFill>
                  <a:schemeClr val="tx1"/>
                </a:solidFill>
                <a:effectLst/>
                <a:latin typeface="+mn-lt"/>
                <a:ea typeface="+mn-ea"/>
                <a:cs typeface="+mn-cs"/>
              </a:rPr>
              <a:t>enduring</a:t>
            </a:r>
            <a:r>
              <a:rPr lang="fr-FR" sz="1200" i="1" kern="1200" dirty="0">
                <a:solidFill>
                  <a:schemeClr val="tx1"/>
                </a:solidFill>
                <a:effectLst/>
                <a:latin typeface="+mn-lt"/>
                <a:ea typeface="+mn-ea"/>
                <a:cs typeface="+mn-cs"/>
              </a:rPr>
              <a:t> </a:t>
            </a:r>
            <a:r>
              <a:rPr lang="fr-FR" sz="1200" i="1" kern="1200" dirty="0" err="1">
                <a:solidFill>
                  <a:schemeClr val="tx1"/>
                </a:solidFill>
                <a:effectLst/>
                <a:latin typeface="+mn-lt"/>
                <a:ea typeface="+mn-ea"/>
                <a:cs typeface="+mn-cs"/>
              </a:rPr>
              <a:t>through</a:t>
            </a:r>
            <a:r>
              <a:rPr lang="fr-FR" sz="1200" i="1" kern="1200" dirty="0">
                <a:solidFill>
                  <a:schemeClr val="tx1"/>
                </a:solidFill>
                <a:effectLst/>
                <a:latin typeface="+mn-lt"/>
                <a:ea typeface="+mn-ea"/>
                <a:cs typeface="+mn-cs"/>
              </a:rPr>
              <a:t> </a:t>
            </a:r>
            <a:r>
              <a:rPr lang="fr-FR" sz="1200" i="1" kern="1200" dirty="0" err="1">
                <a:solidFill>
                  <a:schemeClr val="tx1"/>
                </a:solidFill>
                <a:effectLst/>
                <a:latin typeface="+mn-lt"/>
                <a:ea typeface="+mn-ea"/>
                <a:cs typeface="+mn-cs"/>
              </a:rPr>
              <a:t>financial</a:t>
            </a:r>
            <a:r>
              <a:rPr lang="fr-FR" sz="1200" i="1" kern="1200" dirty="0">
                <a:solidFill>
                  <a:schemeClr val="tx1"/>
                </a:solidFill>
                <a:effectLst/>
                <a:latin typeface="+mn-lt"/>
                <a:ea typeface="+mn-ea"/>
                <a:cs typeface="+mn-cs"/>
              </a:rPr>
              <a:t> </a:t>
            </a:r>
            <a:r>
              <a:rPr lang="fr-FR" sz="1200" i="1" kern="1200" dirty="0" err="1">
                <a:solidFill>
                  <a:schemeClr val="tx1"/>
                </a:solidFill>
                <a:effectLst/>
                <a:latin typeface="+mn-lt"/>
                <a:ea typeface="+mn-ea"/>
                <a:cs typeface="+mn-cs"/>
              </a:rPr>
              <a:t>hardship</a:t>
            </a:r>
            <a:r>
              <a:rPr lang="fr-FR" sz="1200" kern="1200" dirty="0">
                <a:solidFill>
                  <a:schemeClr val="tx1"/>
                </a:solidFill>
                <a:effectLst/>
                <a:latin typeface="+mn-lt"/>
                <a:ea typeface="+mn-ea"/>
                <a:cs typeface="+mn-cs"/>
              </a:rPr>
              <a:t> [Le jour où j’ai mangé un rouleau de papier hygiénique : Leçons à tirer des difficultés financières]. Ce livre est devenu un best-seller du genre. L'auteur témoigne que son expérience de crise financière lui a enseigné de grandes leçons, telles l’humilité, l’assiduité, l’obéissance, la générosité, l’intégrité, la discipline, la satisfaction, la patience et la fidélité à Dieu.</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Vivre selon la promesse : </a:t>
            </a:r>
            <a:r>
              <a:rPr lang="fr-FR" sz="1200"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mon Dieu </a:t>
            </a:r>
            <a:r>
              <a:rPr lang="en-US" sz="1200" i="1" kern="1200" dirty="0" err="1">
                <a:solidFill>
                  <a:schemeClr val="tx1"/>
                </a:solidFill>
                <a:effectLst/>
                <a:latin typeface="+mn-lt"/>
                <a:ea typeface="+mn-ea"/>
                <a:cs typeface="+mn-cs"/>
              </a:rPr>
              <a:t>pourvoira</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tous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vos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besoins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selon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sa</a:t>
            </a:r>
            <a:r>
              <a:rPr lang="en-US" sz="1200" i="1" kern="1200" dirty="0">
                <a:solidFill>
                  <a:schemeClr val="tx1"/>
                </a:solidFill>
                <a:effectLst/>
                <a:latin typeface="+mn-lt"/>
                <a:ea typeface="+mn-ea"/>
                <a:cs typeface="+mn-cs"/>
              </a:rPr>
              <a:t> richesse, avec </a:t>
            </a:r>
            <a:r>
              <a:rPr lang="en-US" sz="1200" i="1" kern="1200" dirty="0" err="1">
                <a:solidFill>
                  <a:schemeClr val="tx1"/>
                </a:solidFill>
                <a:effectLst/>
                <a:latin typeface="+mn-lt"/>
                <a:ea typeface="+mn-ea"/>
                <a:cs typeface="+mn-cs"/>
              </a:rPr>
              <a:t>gloire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en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Jésus</a:t>
            </a:r>
            <a:r>
              <a:rPr lang="en-US" sz="1200" i="1" kern="1200" dirty="0">
                <a:solidFill>
                  <a:schemeClr val="tx1"/>
                </a:solidFill>
                <a:effectLst/>
                <a:latin typeface="+mn-lt"/>
                <a:ea typeface="+mn-ea"/>
                <a:cs typeface="+mn-cs"/>
              </a:rPr>
              <a:t> Christ. </a:t>
            </a:r>
            <a:r>
              <a:rPr lang="fr-FR" sz="1200" i="1" kern="1200" dirty="0">
                <a:solidFill>
                  <a:schemeClr val="tx1"/>
                </a:solidFill>
                <a:effectLst/>
                <a:latin typeface="+mn-lt"/>
                <a:ea typeface="+mn-ea"/>
                <a:cs typeface="+mn-cs"/>
              </a:rPr>
              <a:t>»</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Philippiens</a:t>
            </a:r>
            <a:r>
              <a:rPr lang="fr-FR" sz="1200" kern="1200" dirty="0">
                <a:solidFill>
                  <a:schemeClr val="tx1"/>
                </a:solidFill>
                <a:effectLst/>
                <a:latin typeface="+mn-lt"/>
                <a:ea typeface="+mn-ea"/>
                <a:cs typeface="+mn-cs"/>
              </a:rPr>
              <a:t> 4:19), nourrira notre fidélité et nous permettra de marcher sur la voie vers la résilience.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18</a:t>
            </a:fld>
            <a:endParaRPr lang="en-US"/>
          </a:p>
        </p:txBody>
      </p:sp>
    </p:spTree>
    <p:extLst>
      <p:ext uri="{BB962C8B-B14F-4D97-AF65-F5344CB8AC3E}">
        <p14:creationId xmlns:p14="http://schemas.microsoft.com/office/powerpoint/2010/main" val="3287386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DAVID</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Alors</a:t>
            </a:r>
            <a:r>
              <a:rPr lang="en-US" sz="1200" i="1" kern="1200" dirty="0">
                <a:solidFill>
                  <a:schemeClr val="tx1"/>
                </a:solidFill>
                <a:effectLst/>
                <a:latin typeface="+mn-lt"/>
                <a:ea typeface="+mn-ea"/>
                <a:cs typeface="+mn-cs"/>
              </a:rPr>
              <a:t> le </a:t>
            </a:r>
            <a:r>
              <a:rPr lang="en-US" sz="1200" i="1" kern="1200" dirty="0" err="1">
                <a:solidFill>
                  <a:schemeClr val="tx1"/>
                </a:solidFill>
                <a:effectLst/>
                <a:latin typeface="+mn-lt"/>
                <a:ea typeface="+mn-ea"/>
                <a:cs typeface="+mn-cs"/>
              </a:rPr>
              <a:t>roi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saisi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d'émotion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monta</a:t>
            </a:r>
            <a:r>
              <a:rPr lang="en-US" sz="1200" i="1" kern="1200" dirty="0">
                <a:solidFill>
                  <a:schemeClr val="tx1"/>
                </a:solidFill>
                <a:effectLst/>
                <a:latin typeface="+mn-lt"/>
                <a:ea typeface="+mn-ea"/>
                <a:cs typeface="+mn-cs"/>
              </a:rPr>
              <a:t> dans la </a:t>
            </a:r>
            <a:r>
              <a:rPr lang="en-US" sz="1200" i="1" kern="1200" dirty="0" err="1">
                <a:solidFill>
                  <a:schemeClr val="tx1"/>
                </a:solidFill>
                <a:effectLst/>
                <a:latin typeface="+mn-lt"/>
                <a:ea typeface="+mn-ea"/>
                <a:cs typeface="+mn-cs"/>
              </a:rPr>
              <a:t>chambre</a:t>
            </a:r>
            <a:r>
              <a:rPr lang="en-US" sz="1200" i="1" kern="1200" dirty="0">
                <a:solidFill>
                  <a:schemeClr val="tx1"/>
                </a:solidFill>
                <a:effectLst/>
                <a:latin typeface="+mn-lt"/>
                <a:ea typeface="+mn-ea"/>
                <a:cs typeface="+mn-cs"/>
              </a:rPr>
              <a:t> au-dessus de la </a:t>
            </a:r>
            <a:r>
              <a:rPr lang="en-US" sz="1200" i="1" kern="1200" dirty="0" err="1">
                <a:solidFill>
                  <a:schemeClr val="tx1"/>
                </a:solidFill>
                <a:effectLst/>
                <a:latin typeface="+mn-lt"/>
                <a:ea typeface="+mn-ea"/>
                <a:cs typeface="+mn-cs"/>
              </a:rPr>
              <a:t>porte</a:t>
            </a:r>
            <a:r>
              <a:rPr lang="en-US" sz="1200" i="1" kern="1200" dirty="0">
                <a:solidFill>
                  <a:schemeClr val="tx1"/>
                </a:solidFill>
                <a:effectLst/>
                <a:latin typeface="+mn-lt"/>
                <a:ea typeface="+mn-ea"/>
                <a:cs typeface="+mn-cs"/>
              </a:rPr>
              <a:t> et pleura. Il </a:t>
            </a:r>
            <a:r>
              <a:rPr lang="en-US" sz="1200" i="1" kern="1200" dirty="0" err="1">
                <a:solidFill>
                  <a:schemeClr val="tx1"/>
                </a:solidFill>
                <a:effectLst/>
                <a:latin typeface="+mn-lt"/>
                <a:ea typeface="+mn-ea"/>
                <a:cs typeface="+mn-cs"/>
              </a:rPr>
              <a:t>disait</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en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marchant</a:t>
            </a:r>
            <a:r>
              <a:rPr lang="en-US" sz="1200" i="1" kern="1200" dirty="0">
                <a:solidFill>
                  <a:schemeClr val="tx1"/>
                </a:solidFill>
                <a:effectLst/>
                <a:latin typeface="+mn-lt"/>
                <a:ea typeface="+mn-ea"/>
                <a:cs typeface="+mn-cs"/>
              </a:rPr>
              <a:t>: Mon </a:t>
            </a:r>
            <a:r>
              <a:rPr lang="en-US" sz="1200" i="1" kern="1200" dirty="0" err="1">
                <a:solidFill>
                  <a:schemeClr val="tx1"/>
                </a:solidFill>
                <a:effectLst/>
                <a:latin typeface="+mn-lt"/>
                <a:ea typeface="+mn-ea"/>
                <a:cs typeface="+mn-cs"/>
              </a:rPr>
              <a:t>fils</a:t>
            </a:r>
            <a:r>
              <a:rPr lang="en-US" sz="1200" i="1" kern="1200" dirty="0">
                <a:solidFill>
                  <a:schemeClr val="tx1"/>
                </a:solidFill>
                <a:effectLst/>
                <a:latin typeface="+mn-lt"/>
                <a:ea typeface="+mn-ea"/>
                <a:cs typeface="+mn-cs"/>
              </a:rPr>
              <a:t> Absalom! mon </a:t>
            </a:r>
            <a:r>
              <a:rPr lang="en-US" sz="1200" i="1" kern="1200" dirty="0" err="1">
                <a:solidFill>
                  <a:schemeClr val="tx1"/>
                </a:solidFill>
                <a:effectLst/>
                <a:latin typeface="+mn-lt"/>
                <a:ea typeface="+mn-ea"/>
                <a:cs typeface="+mn-cs"/>
              </a:rPr>
              <a:t>fils</a:t>
            </a:r>
            <a:r>
              <a:rPr lang="en-US" sz="1200" i="1" kern="1200" dirty="0">
                <a:solidFill>
                  <a:schemeClr val="tx1"/>
                </a:solidFill>
                <a:effectLst/>
                <a:latin typeface="+mn-lt"/>
                <a:ea typeface="+mn-ea"/>
                <a:cs typeface="+mn-cs"/>
              </a:rPr>
              <a:t>, mon </a:t>
            </a:r>
            <a:r>
              <a:rPr lang="en-US" sz="1200" i="1" kern="1200" dirty="0" err="1">
                <a:solidFill>
                  <a:schemeClr val="tx1"/>
                </a:solidFill>
                <a:effectLst/>
                <a:latin typeface="+mn-lt"/>
                <a:ea typeface="+mn-ea"/>
                <a:cs typeface="+mn-cs"/>
              </a:rPr>
              <a:t>fils</a:t>
            </a:r>
            <a:r>
              <a:rPr lang="en-US" sz="1200" i="1" kern="1200" dirty="0">
                <a:solidFill>
                  <a:schemeClr val="tx1"/>
                </a:solidFill>
                <a:effectLst/>
                <a:latin typeface="+mn-lt"/>
                <a:ea typeface="+mn-ea"/>
                <a:cs typeface="+mn-cs"/>
              </a:rPr>
              <a:t> Absalom! Que ne </a:t>
            </a:r>
            <a:r>
              <a:rPr lang="en-US" sz="1200" i="1" kern="1200" dirty="0" err="1">
                <a:solidFill>
                  <a:schemeClr val="tx1"/>
                </a:solidFill>
                <a:effectLst/>
                <a:latin typeface="+mn-lt"/>
                <a:ea typeface="+mn-ea"/>
                <a:cs typeface="+mn-cs"/>
              </a:rPr>
              <a:t>suis</a:t>
            </a:r>
            <a:r>
              <a:rPr lang="en-US" sz="1200" i="1" kern="1200" dirty="0">
                <a:solidFill>
                  <a:schemeClr val="tx1"/>
                </a:solidFill>
                <a:effectLst/>
                <a:latin typeface="+mn-lt"/>
                <a:ea typeface="+mn-ea"/>
                <a:cs typeface="+mn-cs"/>
              </a:rPr>
              <a:t>-je mort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ta place! Absalom, mon </a:t>
            </a:r>
            <a:r>
              <a:rPr lang="en-US" sz="1200" i="1" kern="1200" dirty="0" err="1">
                <a:solidFill>
                  <a:schemeClr val="tx1"/>
                </a:solidFill>
                <a:effectLst/>
                <a:latin typeface="+mn-lt"/>
                <a:ea typeface="+mn-ea"/>
                <a:cs typeface="+mn-cs"/>
              </a:rPr>
              <a:t>fils</a:t>
            </a:r>
            <a:r>
              <a:rPr lang="en-US" sz="1200" i="1" kern="1200" dirty="0">
                <a:solidFill>
                  <a:schemeClr val="tx1"/>
                </a:solidFill>
                <a:effectLst/>
                <a:latin typeface="+mn-lt"/>
                <a:ea typeface="+mn-ea"/>
                <a:cs typeface="+mn-cs"/>
              </a:rPr>
              <a:t>, mon </a:t>
            </a:r>
            <a:r>
              <a:rPr lang="en-US" sz="1200" i="1" kern="1200" dirty="0" err="1">
                <a:solidFill>
                  <a:schemeClr val="tx1"/>
                </a:solidFill>
                <a:effectLst/>
                <a:latin typeface="+mn-lt"/>
                <a:ea typeface="+mn-ea"/>
                <a:cs typeface="+mn-cs"/>
              </a:rPr>
              <a:t>fils</a:t>
            </a:r>
            <a:r>
              <a:rPr lang="en-US" sz="1200" i="1"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 (2 Samuel 18:33).</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Bible décrit très clairement l’état émotionnel de David à la fin du chapitre 18 de 2 Samuel et au début du chapitre 19 : David tremblait, pleurait, se lamentait et hurlait le nom de son fils perdu, </a:t>
            </a:r>
            <a:r>
              <a:rPr lang="fr-FR" sz="1200" kern="1200" dirty="0" err="1">
                <a:solidFill>
                  <a:schemeClr val="tx1"/>
                </a:solidFill>
                <a:effectLst/>
                <a:latin typeface="+mn-lt"/>
                <a:ea typeface="+mn-ea"/>
                <a:cs typeface="+mn-cs"/>
              </a:rPr>
              <a:t>Absalom</a:t>
            </a:r>
            <a:r>
              <a:rPr lang="fr-FR" sz="1200" kern="1200" dirty="0">
                <a:solidFill>
                  <a:schemeClr val="tx1"/>
                </a:solidFill>
                <a:effectLst/>
                <a:latin typeface="+mn-lt"/>
                <a:ea typeface="+mn-ea"/>
                <a:cs typeface="+mn-cs"/>
              </a:rPr>
              <a:t>. Même si Dieu préserve la vie de David après son péché avec Bath-</a:t>
            </a:r>
            <a:r>
              <a:rPr lang="fr-FR" sz="1200" kern="1200" dirty="0" err="1">
                <a:solidFill>
                  <a:schemeClr val="tx1"/>
                </a:solidFill>
                <a:effectLst/>
                <a:latin typeface="+mn-lt"/>
                <a:ea typeface="+mn-ea"/>
                <a:cs typeface="+mn-cs"/>
              </a:rPr>
              <a:t>Schéba</a:t>
            </a:r>
            <a:r>
              <a:rPr lang="fr-FR" sz="1200" kern="1200" dirty="0">
                <a:solidFill>
                  <a:schemeClr val="tx1"/>
                </a:solidFill>
                <a:effectLst/>
                <a:latin typeface="+mn-lt"/>
                <a:ea typeface="+mn-ea"/>
                <a:cs typeface="+mn-cs"/>
              </a:rPr>
              <a:t>, il doit supporter la perte de quatre fils morts naturellement ou assassinés, ainsi que la perte de sa fille qui se retire de la société après avoir été violée, brisée par la douleur.</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Il est reconnu que la perte d’un enfant expose les parents à un risque de dépression, de troubles conjugaux et de dépendance.</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vérité, la vie de David est lourde en traumatismes. Voici quelques faits saillants :</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En tant que jeune berger, les lions menacent sa vie et harcèlent son troupeau (1 Samuel 17:37).</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Lui-même risque sa vie d'adolescent lorsqu'il propose de combattre Goliath (1 Samuel 17).</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Il mène de nombreuses batailles contre les Philistins et les Amalécites, risquant sa vie à plusieurs reprises. Plus tard, ses généraux lui donnent l’ordre de rester en arrière et de ne pas combattre à leurs côtés, car « </a:t>
            </a:r>
            <a:r>
              <a:rPr lang="en-US" sz="1200" kern="1200" dirty="0" err="1">
                <a:solidFill>
                  <a:schemeClr val="tx1"/>
                </a:solidFill>
                <a:effectLst/>
                <a:latin typeface="+mn-lt"/>
                <a:ea typeface="+mn-ea"/>
                <a:cs typeface="+mn-cs"/>
              </a:rPr>
              <a:t>tu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comptes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autant</a:t>
            </a:r>
            <a:r>
              <a:rPr lang="en-US" sz="1200" kern="1200" dirty="0">
                <a:solidFill>
                  <a:schemeClr val="tx1"/>
                </a:solidFill>
                <a:effectLst/>
                <a:latin typeface="+mn-lt"/>
                <a:ea typeface="+mn-ea"/>
                <a:cs typeface="+mn-cs"/>
              </a:rPr>
              <a:t> que dix </a:t>
            </a:r>
            <a:r>
              <a:rPr lang="en-US" sz="1200" kern="1200" dirty="0" err="1">
                <a:solidFill>
                  <a:schemeClr val="tx1"/>
                </a:solidFill>
                <a:effectLst/>
                <a:latin typeface="+mn-lt"/>
                <a:ea typeface="+mn-ea"/>
                <a:cs typeface="+mn-cs"/>
              </a:rPr>
              <a:t>mille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d’entre</a:t>
            </a:r>
            <a:r>
              <a:rPr lang="en-US" sz="1200" kern="1200" dirty="0">
                <a:solidFill>
                  <a:schemeClr val="tx1"/>
                </a:solidFill>
                <a:effectLst/>
                <a:latin typeface="+mn-lt"/>
                <a:ea typeface="+mn-ea"/>
                <a:cs typeface="+mn-cs"/>
              </a:rPr>
              <a:t> nous </a:t>
            </a:r>
            <a:r>
              <a:rPr lang="fr-FR" sz="1200" kern="1200" dirty="0">
                <a:solidFill>
                  <a:schemeClr val="tx1"/>
                </a:solidFill>
                <a:effectLst/>
                <a:latin typeface="+mn-lt"/>
                <a:ea typeface="+mn-ea"/>
                <a:cs typeface="+mn-cs"/>
              </a:rPr>
              <a:t>» (2 Samuel 18, BDS).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Ses relations avec le roi Saül sont très conflictuelles ; il est victime de multiples attaques du roi qui cherche à le tuer.</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David est également humilié et profondément blessé. Le roi Saül ordonne à sa fille, l'épouse de David, d'épouser un autre homme alors que David est en exil (1 Samuel 25:44).</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Lorsque les Amalécites conquièrent plusieurs villes et les incendient, ils capturent les épouses d’Israël, leurs fils et leurs filles, y compris les épouses de David. En conséquence, ses propres hommes veulent le lapider (1 Samuel 30:1-6).</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Amnon, le fils de David, viole Tamar, la fille de David, ce qui force </a:t>
            </a:r>
            <a:r>
              <a:rPr lang="fr-FR" sz="1200" kern="1200" dirty="0" err="1">
                <a:solidFill>
                  <a:schemeClr val="tx1"/>
                </a:solidFill>
                <a:effectLst/>
                <a:latin typeface="+mn-lt"/>
                <a:ea typeface="+mn-ea"/>
                <a:cs typeface="+mn-cs"/>
              </a:rPr>
              <a:t>Absalom</a:t>
            </a:r>
            <a:r>
              <a:rPr lang="fr-FR" sz="1200" kern="1200" dirty="0">
                <a:solidFill>
                  <a:schemeClr val="tx1"/>
                </a:solidFill>
                <a:effectLst/>
                <a:latin typeface="+mn-lt"/>
                <a:ea typeface="+mn-ea"/>
                <a:cs typeface="+mn-cs"/>
              </a:rPr>
              <a:t>, un autre fils de David, à tuer Amnon par vengeance (2 Samuel 13:28, 29).</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Absalom</a:t>
            </a:r>
            <a:r>
              <a:rPr lang="fr-FR" sz="1200" kern="1200" dirty="0">
                <a:solidFill>
                  <a:schemeClr val="tx1"/>
                </a:solidFill>
                <a:effectLst/>
                <a:latin typeface="+mn-lt"/>
                <a:ea typeface="+mn-ea"/>
                <a:cs typeface="+mn-cs"/>
              </a:rPr>
              <a:t> mène une rébellion contre son propre père, David, et meurt aux mains de ses soldats (2 Samuel 15-18).</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19</a:t>
            </a:fld>
            <a:endParaRPr lang="en-US"/>
          </a:p>
        </p:txBody>
      </p:sp>
    </p:spTree>
    <p:extLst>
      <p:ext uri="{BB962C8B-B14F-4D97-AF65-F5344CB8AC3E}">
        <p14:creationId xmlns:p14="http://schemas.microsoft.com/office/powerpoint/2010/main" val="364817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Lecture biblique</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Nous </a:t>
            </a:r>
            <a:r>
              <a:rPr lang="en-US" sz="1200" i="1" kern="1200" dirty="0" err="1">
                <a:solidFill>
                  <a:schemeClr val="tx1"/>
                </a:solidFill>
                <a:effectLst/>
                <a:latin typeface="+mn-lt"/>
                <a:ea typeface="+mn-ea"/>
                <a:cs typeface="+mn-cs"/>
              </a:rPr>
              <a:t>sommes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pressés</a:t>
            </a:r>
            <a:r>
              <a:rPr lang="en-US" sz="1200" i="1" kern="1200" dirty="0">
                <a:solidFill>
                  <a:schemeClr val="tx1"/>
                </a:solidFill>
                <a:effectLst/>
                <a:latin typeface="+mn-lt"/>
                <a:ea typeface="+mn-ea"/>
                <a:cs typeface="+mn-cs"/>
              </a:rPr>
              <a:t> de </a:t>
            </a:r>
            <a:r>
              <a:rPr lang="en-US" sz="1200" i="1" kern="1200" dirty="0" err="1">
                <a:solidFill>
                  <a:schemeClr val="tx1"/>
                </a:solidFill>
                <a:effectLst/>
                <a:latin typeface="+mn-lt"/>
                <a:ea typeface="+mn-ea"/>
                <a:cs typeface="+mn-cs"/>
              </a:rPr>
              <a:t>toutes</a:t>
            </a:r>
            <a:r>
              <a:rPr lang="en-US" sz="1200" i="1" kern="1200" dirty="0">
                <a:solidFill>
                  <a:schemeClr val="tx1"/>
                </a:solidFill>
                <a:effectLst/>
                <a:latin typeface="+mn-lt"/>
                <a:ea typeface="+mn-ea"/>
                <a:cs typeface="+mn-cs"/>
              </a:rPr>
              <a:t> parts, </a:t>
            </a:r>
            <a:r>
              <a:rPr lang="en-US" sz="1200" i="1" kern="1200" dirty="0" err="1">
                <a:solidFill>
                  <a:schemeClr val="tx1"/>
                </a:solidFill>
                <a:effectLst/>
                <a:latin typeface="+mn-lt"/>
                <a:ea typeface="+mn-ea"/>
                <a:cs typeface="+mn-cs"/>
              </a:rPr>
              <a:t>mais</a:t>
            </a:r>
            <a:r>
              <a:rPr lang="en-US" sz="1200" i="1" kern="1200" dirty="0">
                <a:solidFill>
                  <a:schemeClr val="tx1"/>
                </a:solidFill>
                <a:effectLst/>
                <a:latin typeface="+mn-lt"/>
                <a:ea typeface="+mn-ea"/>
                <a:cs typeface="+mn-cs"/>
              </a:rPr>
              <a:t> non </a:t>
            </a:r>
            <a:r>
              <a:rPr lang="en-US" sz="1200" i="1" kern="1200" dirty="0" err="1">
                <a:solidFill>
                  <a:schemeClr val="tx1"/>
                </a:solidFill>
                <a:effectLst/>
                <a:latin typeface="+mn-lt"/>
                <a:ea typeface="+mn-ea"/>
                <a:cs typeface="+mn-cs"/>
              </a:rPr>
              <a:t>écrasés</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i="1" kern="1200" dirty="0" err="1">
                <a:solidFill>
                  <a:schemeClr val="tx1"/>
                </a:solidFill>
                <a:effectLst/>
                <a:latin typeface="+mn-lt"/>
                <a:ea typeface="+mn-ea"/>
                <a:cs typeface="+mn-cs"/>
              </a:rPr>
              <a:t>inquiets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mais</a:t>
            </a:r>
            <a:r>
              <a:rPr lang="en-US" sz="1200" i="1" kern="1200" dirty="0">
                <a:solidFill>
                  <a:schemeClr val="tx1"/>
                </a:solidFill>
                <a:effectLst/>
                <a:latin typeface="+mn-lt"/>
                <a:ea typeface="+mn-ea"/>
                <a:cs typeface="+mn-cs"/>
              </a:rPr>
              <a:t> non </a:t>
            </a:r>
            <a:r>
              <a:rPr lang="en-US" sz="1200" i="1" kern="1200" dirty="0" err="1">
                <a:solidFill>
                  <a:schemeClr val="tx1"/>
                </a:solidFill>
                <a:effectLst/>
                <a:latin typeface="+mn-lt"/>
                <a:ea typeface="+mn-ea"/>
                <a:cs typeface="+mn-cs"/>
              </a:rPr>
              <a:t>désespérés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persécutés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mais</a:t>
            </a:r>
            <a:r>
              <a:rPr lang="en-US" sz="1200" i="1" kern="1200" dirty="0">
                <a:solidFill>
                  <a:schemeClr val="tx1"/>
                </a:solidFill>
                <a:effectLst/>
                <a:latin typeface="+mn-lt"/>
                <a:ea typeface="+mn-ea"/>
                <a:cs typeface="+mn-cs"/>
              </a:rPr>
              <a:t> non </a:t>
            </a:r>
            <a:r>
              <a:rPr lang="en-US" sz="1200" i="1" kern="1200" dirty="0" err="1">
                <a:solidFill>
                  <a:schemeClr val="tx1"/>
                </a:solidFill>
                <a:effectLst/>
                <a:latin typeface="+mn-lt"/>
                <a:ea typeface="+mn-ea"/>
                <a:cs typeface="+mn-cs"/>
              </a:rPr>
              <a:t>abandonnés</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i="1" kern="1200" dirty="0" err="1">
                <a:solidFill>
                  <a:schemeClr val="tx1"/>
                </a:solidFill>
                <a:effectLst/>
                <a:latin typeface="+mn-lt"/>
                <a:ea typeface="+mn-ea"/>
                <a:cs typeface="+mn-cs"/>
              </a:rPr>
              <a:t>abattus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mais</a:t>
            </a:r>
            <a:r>
              <a:rPr lang="en-US" sz="1200" i="1" kern="1200" dirty="0">
                <a:solidFill>
                  <a:schemeClr val="tx1"/>
                </a:solidFill>
                <a:effectLst/>
                <a:latin typeface="+mn-lt"/>
                <a:ea typeface="+mn-ea"/>
                <a:cs typeface="+mn-cs"/>
              </a:rPr>
              <a:t> non </a:t>
            </a:r>
            <a:r>
              <a:rPr lang="en-US" sz="1200" i="1" kern="1200" dirty="0" err="1">
                <a:solidFill>
                  <a:schemeClr val="tx1"/>
                </a:solidFill>
                <a:effectLst/>
                <a:latin typeface="+mn-lt"/>
                <a:ea typeface="+mn-ea"/>
                <a:cs typeface="+mn-cs"/>
              </a:rPr>
              <a:t>anéantis</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2 Corinthiens 4</a:t>
            </a:r>
            <a:r>
              <a:rPr lang="fr-FR" sz="1200" i="1" kern="1200" dirty="0" smtClean="0">
                <a:solidFill>
                  <a:schemeClr val="tx1"/>
                </a:solidFill>
                <a:effectLst/>
                <a:latin typeface="+mn-lt"/>
                <a:ea typeface="+mn-ea"/>
                <a:cs typeface="+mn-cs"/>
              </a:rPr>
              <a:t>:8, 9 </a:t>
            </a:r>
            <a:r>
              <a:rPr lang="fr-FR" sz="1200" i="1" kern="1200" dirty="0">
                <a:solidFill>
                  <a:schemeClr val="tx1"/>
                </a:solidFill>
                <a:effectLst/>
                <a:latin typeface="+mn-lt"/>
                <a:ea typeface="+mn-ea"/>
                <a:cs typeface="+mn-cs"/>
              </a:rPr>
              <a:t>(SG21)</a:t>
            </a:r>
            <a:endParaRPr lang="en-US" sz="1200" kern="1200" dirty="0">
              <a:solidFill>
                <a:schemeClr val="tx1"/>
              </a:solidFill>
              <a:effectLst/>
              <a:latin typeface="+mn-lt"/>
              <a:ea typeface="+mn-ea"/>
              <a:cs typeface="+mn-cs"/>
            </a:endParaRPr>
          </a:p>
          <a:p>
            <a:endParaRPr lang="en-US" dirty="0"/>
          </a:p>
          <a:p>
            <a:r>
              <a:rPr lang="en-US" sz="1200" b="1" kern="1200" dirty="0">
                <a:solidFill>
                  <a:schemeClr val="tx1"/>
                </a:solidFill>
                <a:effectLst/>
                <a:latin typeface="+mn-lt"/>
                <a:ea typeface="+mn-ea"/>
                <a:cs typeface="+mn-cs"/>
              </a:rPr>
              <a:t>INTRODUCTION</a:t>
            </a:r>
          </a:p>
          <a:p>
            <a:r>
              <a:rPr lang="fr-FR" sz="1200" kern="1200" dirty="0">
                <a:solidFill>
                  <a:schemeClr val="tx1"/>
                </a:solidFill>
                <a:effectLst/>
                <a:latin typeface="+mn-lt"/>
                <a:ea typeface="+mn-ea"/>
                <a:cs typeface="+mn-cs"/>
              </a:rPr>
              <a:t>La maltraitance, subie dans l'enfance, dans un acte de violence ou à la maison, laisse des cicatrices qui peuvent marquer toute une vie. Dieu nous guérit et nous aide dans toutes nos douleurs et nos épreuves. Il nous a donné des médecins, des conseillers, des amis et des membres de la famille qui nous accompagneront tout au long du parcours de guérison. Qu'est-ce qui, dans le psychisme de l’homme, lui donne la capacité de se relever des grandes épreuves de la vie ? C’est la résilience.</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bonne nouvelle est que la voie de Dieu vers la résilience peut être connue de nous tous. Les gens aiment être optimistes et ils ont besoin de sentir utiles. Ces inclinations données par Dieu nous aident à rebondir et à naviguer dans une nouvelle normalité, avec souplesse et adaptabilité. Aujourd'hui, nous examinerons des méthodes scientifiques et supports scripturaires pour développer la résilience.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a:t>
            </a:fld>
            <a:endParaRPr lang="en-US"/>
          </a:p>
        </p:txBody>
      </p:sp>
    </p:spTree>
    <p:extLst>
      <p:ext uri="{BB962C8B-B14F-4D97-AF65-F5344CB8AC3E}">
        <p14:creationId xmlns:p14="http://schemas.microsoft.com/office/powerpoint/2010/main" val="2359603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Face à tant d'événements tragiques de vie et/ou de mort dans sa vie, comment David garde-t-il son calme et continue-t-il à avancer ? </a:t>
            </a:r>
          </a:p>
          <a:p>
            <a:endParaRPr lang="en-US" sz="1200" b="1" u="sng" kern="1200" dirty="0">
              <a:solidFill>
                <a:schemeClr val="tx1"/>
              </a:solidFill>
              <a:effectLst/>
              <a:latin typeface="+mn-lt"/>
              <a:ea typeface="+mn-ea"/>
              <a:cs typeface="+mn-cs"/>
            </a:endParaRPr>
          </a:p>
          <a:p>
            <a:r>
              <a:rPr lang="fr-FR" sz="1200" b="1" u="sng" kern="1200" dirty="0">
                <a:solidFill>
                  <a:schemeClr val="tx1"/>
                </a:solidFill>
                <a:effectLst/>
                <a:latin typeface="+mn-lt"/>
                <a:ea typeface="+mn-ea"/>
                <a:cs typeface="+mn-cs"/>
              </a:rPr>
              <a:t>Dieu lui montre la voie vers la résilience.</a:t>
            </a:r>
            <a:r>
              <a:rPr lang="fr-FR" sz="1200" kern="1200" dirty="0">
                <a:solidFill>
                  <a:schemeClr val="tx1"/>
                </a:solidFill>
                <a:effectLst/>
                <a:latin typeface="+mn-lt"/>
                <a:ea typeface="+mn-ea"/>
                <a:cs typeface="+mn-cs"/>
              </a:rPr>
              <a:t> Un pasteur nous dit que la résilience est un style de vie quotidien. Certaines des habitudes qu'il décrit sont évidentes dans la vie de David. « La résilience est un mode de vie. . . La résilience est un choix. Vous persévérez parce que votre but dans la vie est de garder vos yeux rivés sur Jésus. . . Les personnes résilientes prennent leur vie en main et cessent de chercher des excuses. . . Les personnes résilientes pardonnent à ceux qui les offensent et continuent leur chemin. »</a:t>
            </a:r>
            <a:r>
              <a:rPr lang="fr-FR" sz="1200" kern="1200" baseline="30000" dirty="0">
                <a:solidFill>
                  <a:schemeClr val="tx1"/>
                </a:solidFill>
                <a:effectLst/>
                <a:latin typeface="+mn-lt"/>
                <a:ea typeface="+mn-ea"/>
                <a:cs typeface="+mn-cs"/>
              </a:rPr>
              <a:t>9  </a:t>
            </a:r>
            <a:r>
              <a:rPr lang="fr-FR" sz="1200" kern="1200" dirty="0">
                <a:solidFill>
                  <a:schemeClr val="tx1"/>
                </a:solidFill>
                <a:effectLst/>
                <a:latin typeface="+mn-lt"/>
                <a:ea typeface="+mn-ea"/>
                <a:cs typeface="+mn-cs"/>
              </a:rPr>
              <a:t>Les personnes résilientes sont conscients de la réalité et savent qu’être positif les aidera à avancer.</a:t>
            </a:r>
            <a:r>
              <a:rPr lang="en-US" dirty="0">
                <a:effectLst/>
              </a:rPr>
              <a: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personnes résilientes vivent plus sainement émotionnellement et physiquement. Lorsque Goliath profère des injures et des insultes au Dieu d’Israël, David, pleinement confiant en l’Éternel, quitte calmement le camp de l’armée pour tuer le géant qui blasphème. Lorsque Saül jette son épée sur David pour le faire taire, celui-ci laisse calmement la maison du roi, pleinement confiant en l’Éternel. Quand </a:t>
            </a:r>
            <a:r>
              <a:rPr lang="fr-FR" sz="1200" kern="1200" dirty="0" err="1">
                <a:solidFill>
                  <a:schemeClr val="tx1"/>
                </a:solidFill>
                <a:effectLst/>
                <a:latin typeface="+mn-lt"/>
                <a:ea typeface="+mn-ea"/>
                <a:cs typeface="+mn-cs"/>
              </a:rPr>
              <a:t>Absalom</a:t>
            </a:r>
            <a:r>
              <a:rPr lang="fr-FR" sz="1200" kern="1200" dirty="0">
                <a:solidFill>
                  <a:schemeClr val="tx1"/>
                </a:solidFill>
                <a:effectLst/>
                <a:latin typeface="+mn-lt"/>
                <a:ea typeface="+mn-ea"/>
                <a:cs typeface="+mn-cs"/>
              </a:rPr>
              <a:t> marche sur Jérusalem, David quitte calmement la ville, pleinement confiant en l'Éternel. À chaque fois, il fait preuve de résilience lors de traumatismes et revient victorieux et en paix.</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9</a:t>
            </a:r>
            <a:r>
              <a:rPr lang="en-US" sz="1200" kern="1200" dirty="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Ray Ellis. </a:t>
            </a:r>
            <a:r>
              <a:rPr lang="fr-FR" sz="1200" kern="1200" dirty="0" err="1" smtClean="0">
                <a:solidFill>
                  <a:schemeClr val="tx1"/>
                </a:solidFill>
                <a:effectLst/>
                <a:latin typeface="+mn-lt"/>
                <a:ea typeface="+mn-ea"/>
                <a:cs typeface="+mn-cs"/>
              </a:rPr>
              <a:t>SermonCentral.com</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Resilience</a:t>
            </a:r>
            <a:r>
              <a:rPr lang="fr-FR" sz="1200" kern="1200" dirty="0" smtClean="0">
                <a:solidFill>
                  <a:schemeClr val="tx1"/>
                </a:solidFill>
                <a:effectLst/>
                <a:latin typeface="+mn-lt"/>
                <a:ea typeface="+mn-ea"/>
                <a:cs typeface="+mn-cs"/>
              </a:rPr>
              <a:t> Is a Daily Habit, 8 août 2006. Consulté le 13 mars 2019. </a:t>
            </a:r>
            <a:r>
              <a:rPr lang="fr-FR" sz="1200" kern="1200" dirty="0" err="1" smtClean="0">
                <a:solidFill>
                  <a:schemeClr val="tx1"/>
                </a:solidFill>
                <a:effectLst/>
                <a:latin typeface="+mn-lt"/>
                <a:ea typeface="+mn-ea"/>
                <a:cs typeface="+mn-cs"/>
              </a:rPr>
              <a:t>https</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www.sermoncentral.com</a:t>
            </a:r>
            <a:r>
              <a:rPr lang="fr-FR" sz="1200" kern="1200" dirty="0" smtClean="0">
                <a:solidFill>
                  <a:schemeClr val="tx1"/>
                </a:solidFill>
                <a:effectLst/>
                <a:latin typeface="+mn-lt"/>
                <a:ea typeface="+mn-ea"/>
                <a:cs typeface="+mn-cs"/>
              </a:rPr>
              <a:t>/sermons/</a:t>
            </a:r>
            <a:r>
              <a:rPr lang="fr-FR" sz="1200" kern="1200" dirty="0" err="1" smtClean="0">
                <a:solidFill>
                  <a:schemeClr val="tx1"/>
                </a:solidFill>
                <a:effectLst/>
                <a:latin typeface="+mn-lt"/>
                <a:ea typeface="+mn-ea"/>
                <a:cs typeface="+mn-cs"/>
              </a:rPr>
              <a:t>print?sermonId</a:t>
            </a:r>
            <a:r>
              <a:rPr lang="fr-FR" sz="1200" kern="1200" dirty="0" smtClean="0">
                <a:solidFill>
                  <a:schemeClr val="tx1"/>
                </a:solidFill>
                <a:effectLst/>
                <a:latin typeface="+mn-lt"/>
                <a:ea typeface="+mn-ea"/>
                <a:cs typeface="+mn-cs"/>
              </a:rPr>
              <a:t>=94260.</a:t>
            </a:r>
            <a:r>
              <a:rPr lang="en-US" dirty="0" smtClean="0">
                <a:effectLst/>
              </a:rPr>
              <a:t> </a:t>
            </a:r>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20</a:t>
            </a:fld>
            <a:endParaRPr lang="en-US"/>
          </a:p>
        </p:txBody>
      </p:sp>
    </p:spTree>
    <p:extLst>
      <p:ext uri="{BB962C8B-B14F-4D97-AF65-F5344CB8AC3E}">
        <p14:creationId xmlns:p14="http://schemas.microsoft.com/office/powerpoint/2010/main" val="996297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La recherche reconnaît des effets bénéfiques de la résilience sur la santé. Pensez à la vie de David lorsqu’il était jeune (ou à un autre personnage biblique) en écoutant cette liste d’avantages sur la santé, « notamment :</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l’expérience d’émotions plus positives et une meilleure gestion des émotions négatives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des symptômes moins dépressifs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une plus grande résistance au stress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une meilleure gestion du stress en améliorant la résolution de problèmes, une orientation positive et la réévaluation des facteurs de stress.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un vieillissement réussi et une amélioration du sentiment de bien-être malgré les défis liés à l’âge</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une meilleure prise en charge des symptômes du trouble de stress post-traumatique (TSPT) (</a:t>
            </a:r>
            <a:r>
              <a:rPr lang="fr-FR" sz="1200" kern="1200" dirty="0" err="1">
                <a:solidFill>
                  <a:schemeClr val="tx1"/>
                </a:solidFill>
                <a:effectLst/>
                <a:latin typeface="+mn-lt"/>
                <a:ea typeface="+mn-ea"/>
                <a:cs typeface="+mn-cs"/>
              </a:rPr>
              <a:t>Khosla</a:t>
            </a:r>
            <a:r>
              <a:rPr lang="fr-FR" sz="1200" kern="1200" dirty="0">
                <a:solidFill>
                  <a:schemeClr val="tx1"/>
                </a:solidFill>
                <a:effectLst/>
                <a:latin typeface="+mn-lt"/>
                <a:ea typeface="+mn-ea"/>
                <a:cs typeface="+mn-cs"/>
              </a:rPr>
              <a:t>, 2017)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L’étude se poursuit en indiquant que « les experts en résilience font état de recherches selon lesquelles la résilience stimule le fonctionnement du système immunitaire. Les personnes résilientes sont plus en mesure de gérer les émotions négatives et de vivre des émotions plus positives, ce qui conduit à des résultats objectifs en matière de santé, tels qu'un plus grand nombre de cellules du système immunitaire et un meilleur système immunitaire chez les patients cancéreux, ainsi que des taux de mortalité plus faibles chez les patients transplantés de la </a:t>
            </a:r>
            <a:r>
              <a:rPr lang="fr-FR" sz="1200" kern="1200" dirty="0" err="1">
                <a:solidFill>
                  <a:schemeClr val="tx1"/>
                </a:solidFill>
                <a:effectLst/>
                <a:latin typeface="+mn-lt"/>
                <a:ea typeface="+mn-ea"/>
                <a:cs typeface="+mn-cs"/>
              </a:rPr>
              <a:t>moëlle</a:t>
            </a:r>
            <a:r>
              <a:rPr lang="fr-FR" sz="1200" kern="1200" dirty="0">
                <a:solidFill>
                  <a:schemeClr val="tx1"/>
                </a:solidFill>
                <a:effectLst/>
                <a:latin typeface="+mn-lt"/>
                <a:ea typeface="+mn-ea"/>
                <a:cs typeface="+mn-cs"/>
              </a:rPr>
              <a:t> osseuse. »</a:t>
            </a:r>
            <a:r>
              <a:rPr lang="fr-FR" sz="1200" kern="1200" baseline="30000" dirty="0">
                <a:solidFill>
                  <a:schemeClr val="tx1"/>
                </a:solidFill>
                <a:effectLst/>
                <a:latin typeface="+mn-lt"/>
                <a:ea typeface="+mn-ea"/>
                <a:cs typeface="+mn-cs"/>
              </a:rPr>
              <a:t>10</a:t>
            </a:r>
            <a:r>
              <a:rPr lang="fr-FR" sz="1200" kern="1200" dirty="0">
                <a:solidFill>
                  <a:schemeClr val="tx1"/>
                </a:solidFill>
                <a:effectLst/>
                <a:latin typeface="+mn-lt"/>
                <a:ea typeface="+mn-ea"/>
                <a:cs typeface="+mn-cs"/>
              </a:rPr>
              <a:t> Pour votre santé, soyez résilient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10</a:t>
            </a:r>
            <a:r>
              <a:rPr lang="en-US" sz="1200" kern="1200" dirty="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Positive </a:t>
            </a:r>
            <a:r>
              <a:rPr lang="fr-FR" sz="1200" kern="1200" dirty="0" err="1" smtClean="0">
                <a:solidFill>
                  <a:schemeClr val="tx1"/>
                </a:solidFill>
                <a:effectLst/>
                <a:latin typeface="+mn-lt"/>
                <a:ea typeface="+mn-ea"/>
                <a:cs typeface="+mn-cs"/>
              </a:rPr>
              <a:t>Psychology</a:t>
            </a:r>
            <a:r>
              <a:rPr lang="fr-FR" sz="1200" kern="1200" dirty="0" smtClean="0">
                <a:solidFill>
                  <a:schemeClr val="tx1"/>
                </a:solidFill>
                <a:effectLst/>
                <a:latin typeface="+mn-lt"/>
                <a:ea typeface="+mn-ea"/>
                <a:cs typeface="+mn-cs"/>
              </a:rPr>
              <a:t> Program. </a:t>
            </a:r>
            <a:r>
              <a:rPr lang="fr-FR" sz="1200" kern="1200" dirty="0" err="1" smtClean="0">
                <a:solidFill>
                  <a:schemeClr val="tx1"/>
                </a:solidFill>
                <a:effectLst/>
                <a:latin typeface="+mn-lt"/>
                <a:ea typeface="+mn-ea"/>
                <a:cs typeface="+mn-cs"/>
              </a:rPr>
              <a:t>What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Resilience</a:t>
            </a:r>
            <a:r>
              <a:rPr lang="fr-FR" sz="1200" kern="1200" dirty="0" smtClean="0">
                <a:solidFill>
                  <a:schemeClr val="tx1"/>
                </a:solidFill>
                <a:effectLst/>
                <a:latin typeface="+mn-lt"/>
                <a:ea typeface="+mn-ea"/>
                <a:cs typeface="+mn-cs"/>
              </a:rPr>
              <a:t> and </a:t>
            </a:r>
            <a:r>
              <a:rPr lang="fr-FR" sz="1200" kern="1200" dirty="0" err="1" smtClean="0">
                <a:solidFill>
                  <a:schemeClr val="tx1"/>
                </a:solidFill>
                <a:effectLst/>
                <a:latin typeface="+mn-lt"/>
                <a:ea typeface="+mn-ea"/>
                <a:cs typeface="+mn-cs"/>
              </a:rPr>
              <a:t>Why</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it</a:t>
            </a:r>
            <a:r>
              <a:rPr lang="fr-FR" sz="1200" kern="1200" dirty="0" smtClean="0">
                <a:solidFill>
                  <a:schemeClr val="tx1"/>
                </a:solidFill>
                <a:effectLst/>
                <a:latin typeface="+mn-lt"/>
                <a:ea typeface="+mn-ea"/>
                <a:cs typeface="+mn-cs"/>
              </a:rPr>
              <a:t> Important to </a:t>
            </a:r>
            <a:r>
              <a:rPr lang="fr-FR" sz="1200" kern="1200" dirty="0" err="1" smtClean="0">
                <a:solidFill>
                  <a:schemeClr val="tx1"/>
                </a:solidFill>
                <a:effectLst/>
                <a:latin typeface="+mn-lt"/>
                <a:ea typeface="+mn-ea"/>
                <a:cs typeface="+mn-cs"/>
              </a:rPr>
              <a:t>Bounce</a:t>
            </a:r>
            <a:r>
              <a:rPr lang="fr-FR" sz="1200" kern="1200" dirty="0" smtClean="0">
                <a:solidFill>
                  <a:schemeClr val="tx1"/>
                </a:solidFill>
                <a:effectLst/>
                <a:latin typeface="+mn-lt"/>
                <a:ea typeface="+mn-ea"/>
                <a:cs typeface="+mn-cs"/>
              </a:rPr>
              <a:t> Back? Consulté le 13 mars 2019. Dernière mise à jour le 3 janvier 2019. </a:t>
            </a:r>
            <a:r>
              <a:rPr lang="fr-FR" sz="1200" u="sng" kern="1200" dirty="0" smtClean="0">
                <a:solidFill>
                  <a:schemeClr val="tx1"/>
                </a:solidFill>
                <a:effectLst/>
                <a:latin typeface="+mn-lt"/>
                <a:ea typeface="+mn-ea"/>
                <a:cs typeface="+mn-cs"/>
                <a:hlinkClick r:id="rId3"/>
              </a:rPr>
              <a:t>https://positivepsychologyprogram.com/what-is-resilience/</a:t>
            </a:r>
            <a:r>
              <a:rPr lang="fr-FR" sz="1200" kern="1200" dirty="0" smtClean="0">
                <a:solidFill>
                  <a:schemeClr val="tx1"/>
                </a:solidFill>
                <a:effectLst/>
                <a:latin typeface="+mn-lt"/>
                <a:ea typeface="+mn-ea"/>
                <a:cs typeface="+mn-cs"/>
              </a:rPr>
              <a:t>. Les experts en résilience mentionnés sont Harry Mills et Mark </a:t>
            </a:r>
            <a:r>
              <a:rPr lang="fr-FR" sz="1200" kern="1200" dirty="0" err="1" smtClean="0">
                <a:solidFill>
                  <a:schemeClr val="tx1"/>
                </a:solidFill>
                <a:effectLst/>
                <a:latin typeface="+mn-lt"/>
                <a:ea typeface="+mn-ea"/>
                <a:cs typeface="+mn-cs"/>
              </a:rPr>
              <a:t>Dombeck</a:t>
            </a:r>
            <a:r>
              <a:rPr lang="fr-FR" sz="1200" kern="1200" dirty="0" smtClean="0">
                <a:solidFill>
                  <a:schemeClr val="tx1"/>
                </a:solidFill>
                <a:effectLst/>
                <a:latin typeface="+mn-lt"/>
                <a:ea typeface="+mn-ea"/>
                <a:cs typeface="+mn-cs"/>
              </a:rPr>
              <a:t>.</a:t>
            </a:r>
            <a:r>
              <a:rPr lang="en-US" dirty="0" smtClean="0">
                <a:effectLst/>
              </a:rPr>
              <a:t> </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21</a:t>
            </a:fld>
            <a:endParaRPr lang="en-US"/>
          </a:p>
        </p:txBody>
      </p:sp>
    </p:spTree>
    <p:extLst>
      <p:ext uri="{BB962C8B-B14F-4D97-AF65-F5344CB8AC3E}">
        <p14:creationId xmlns:p14="http://schemas.microsoft.com/office/powerpoint/2010/main" val="28842506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Comment David apprend-il à dépendre de Dieu pour sa résilience ? </a:t>
            </a:r>
          </a:p>
          <a:p>
            <a:endParaRPr lang="en-US" sz="1200" b="1" u="sng" kern="1200" dirty="0">
              <a:solidFill>
                <a:schemeClr val="tx1"/>
              </a:solidFill>
              <a:effectLst/>
              <a:latin typeface="+mn-lt"/>
              <a:ea typeface="+mn-ea"/>
              <a:cs typeface="+mn-cs"/>
            </a:endParaRPr>
          </a:p>
          <a:p>
            <a:r>
              <a:rPr lang="fr-FR" sz="1200" b="1" u="sng" kern="1200" dirty="0">
                <a:solidFill>
                  <a:schemeClr val="tx1"/>
                </a:solidFill>
                <a:effectLst/>
                <a:latin typeface="+mn-lt"/>
                <a:ea typeface="+mn-ea"/>
                <a:cs typeface="+mn-cs"/>
              </a:rPr>
              <a:t>Dieu montre à David la voir vers la résilience en s’appuyant sur des stratégies spirituelles.</a:t>
            </a:r>
            <a:r>
              <a:rPr lang="fr-FR" sz="1200" kern="1200" dirty="0">
                <a:solidFill>
                  <a:schemeClr val="tx1"/>
                </a:solidFill>
                <a:effectLst/>
                <a:latin typeface="+mn-lt"/>
                <a:ea typeface="+mn-ea"/>
                <a:cs typeface="+mn-cs"/>
              </a:rPr>
              <a:t> David a compris depuis son adolescence que les ténèbres extérieures de sa vie créent des ténèbres intérieures. Mais il sait comment éclairer ses ténèbres intérieures en se tournant vers Dieu qui est la Lumière du monde. La plus grande stratégie qu’il emploie consiste à porter ses problèmes devant le SEIGNEUR par la prière. « </a:t>
            </a:r>
            <a:r>
              <a:rPr lang="en-US" sz="1200" kern="1200" dirty="0">
                <a:solidFill>
                  <a:schemeClr val="tx1"/>
                </a:solidFill>
                <a:effectLst/>
                <a:latin typeface="+mn-lt"/>
                <a:ea typeface="+mn-ea"/>
                <a:cs typeface="+mn-cs"/>
              </a:rPr>
              <a:t>David </a:t>
            </a:r>
            <a:r>
              <a:rPr lang="en-US" sz="1200" kern="1200" dirty="0" err="1">
                <a:solidFill>
                  <a:schemeClr val="tx1"/>
                </a:solidFill>
                <a:effectLst/>
                <a:latin typeface="+mn-lt"/>
                <a:ea typeface="+mn-ea"/>
                <a:cs typeface="+mn-cs"/>
              </a:rPr>
              <a:t>reprit</a:t>
            </a:r>
            <a:r>
              <a:rPr lang="en-US" sz="1200" kern="1200" dirty="0">
                <a:solidFill>
                  <a:schemeClr val="tx1"/>
                </a:solidFill>
                <a:effectLst/>
                <a:latin typeface="+mn-lt"/>
                <a:ea typeface="+mn-ea"/>
                <a:cs typeface="+mn-cs"/>
              </a:rPr>
              <a:t> courage </a:t>
            </a:r>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s'appuyant</a:t>
            </a:r>
            <a:r>
              <a:rPr lang="en-US" sz="1200" kern="1200" dirty="0">
                <a:solidFill>
                  <a:schemeClr val="tx1"/>
                </a:solidFill>
                <a:effectLst/>
                <a:latin typeface="+mn-lt"/>
                <a:ea typeface="+mn-ea"/>
                <a:cs typeface="+mn-cs"/>
              </a:rPr>
              <a:t> sur </a:t>
            </a:r>
            <a:r>
              <a:rPr lang="en-US" sz="1200" kern="1200" dirty="0" err="1">
                <a:solidFill>
                  <a:schemeClr val="tx1"/>
                </a:solidFill>
                <a:effectLst/>
                <a:latin typeface="+mn-lt"/>
                <a:ea typeface="+mn-ea"/>
                <a:cs typeface="+mn-cs"/>
              </a:rPr>
              <a:t>l'Éternel</a:t>
            </a:r>
            <a:r>
              <a:rPr lang="en-US" sz="1200" kern="1200" dirty="0">
                <a:solidFill>
                  <a:schemeClr val="tx1"/>
                </a:solidFill>
                <a:effectLst/>
                <a:latin typeface="+mn-lt"/>
                <a:ea typeface="+mn-ea"/>
                <a:cs typeface="+mn-cs"/>
              </a:rPr>
              <a:t>, son Dieu.</a:t>
            </a:r>
            <a:r>
              <a:rPr lang="fr-FR" sz="1200" kern="1200" dirty="0">
                <a:solidFill>
                  <a:schemeClr val="tx1"/>
                </a:solidFill>
                <a:effectLst/>
                <a:latin typeface="+mn-lt"/>
                <a:ea typeface="+mn-ea"/>
                <a:cs typeface="+mn-cs"/>
              </a:rPr>
              <a:t> » (1 Samuel 30: 6).</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Lorsque David prie ou chante ses psaumes, il partage sa grande détresse avec l’Éternel et dépose son lourd fardeau à ses pieds. Il sait que Dieu nous comprend lorsque nous prononçons des paroles de désespoir. David a dit : « </a:t>
            </a:r>
            <a:r>
              <a:rPr lang="en-US" sz="1200" kern="1200" dirty="0">
                <a:solidFill>
                  <a:schemeClr val="tx1"/>
                </a:solidFill>
                <a:effectLst/>
                <a:latin typeface="+mn-lt"/>
                <a:ea typeface="+mn-ea"/>
                <a:cs typeface="+mn-cs"/>
              </a:rPr>
              <a:t>Je </a:t>
            </a:r>
            <a:r>
              <a:rPr lang="en-US" sz="1200" kern="1200" dirty="0" err="1">
                <a:solidFill>
                  <a:schemeClr val="tx1"/>
                </a:solidFill>
                <a:effectLst/>
                <a:latin typeface="+mn-lt"/>
                <a:ea typeface="+mn-ea"/>
                <a:cs typeface="+mn-cs"/>
              </a:rPr>
              <a:t>suis</a:t>
            </a:r>
            <a:r>
              <a:rPr lang="en-US" sz="1200" kern="1200" dirty="0">
                <a:solidFill>
                  <a:schemeClr val="tx1"/>
                </a:solidFill>
                <a:effectLst/>
                <a:latin typeface="+mn-lt"/>
                <a:ea typeface="+mn-ea"/>
                <a:cs typeface="+mn-cs"/>
              </a:rPr>
              <a:t> dans </a:t>
            </a:r>
            <a:r>
              <a:rPr lang="en-US" sz="1200" kern="1200" dirty="0" err="1">
                <a:solidFill>
                  <a:schemeClr val="tx1"/>
                </a:solidFill>
                <a:effectLst/>
                <a:latin typeface="+mn-lt"/>
                <a:ea typeface="+mn-ea"/>
                <a:cs typeface="+mn-cs"/>
              </a:rPr>
              <a:t>une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grande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angoisse</a:t>
            </a:r>
            <a:r>
              <a:rPr lang="en-US" sz="1200" kern="1200" dirty="0">
                <a:solidFill>
                  <a:schemeClr val="tx1"/>
                </a:solidFill>
                <a:effectLst/>
                <a:latin typeface="+mn-lt"/>
                <a:ea typeface="+mn-ea"/>
                <a:cs typeface="+mn-cs"/>
              </a:rPr>
              <a:t>! Oh! </a:t>
            </a:r>
            <a:r>
              <a:rPr lang="en-US" sz="1200" kern="1200" dirty="0" err="1">
                <a:solidFill>
                  <a:schemeClr val="tx1"/>
                </a:solidFill>
                <a:effectLst/>
                <a:latin typeface="+mn-lt"/>
                <a:ea typeface="+mn-ea"/>
                <a:cs typeface="+mn-cs"/>
              </a:rPr>
              <a:t>tombons</a:t>
            </a:r>
            <a:r>
              <a:rPr lang="en-US" sz="1200" kern="1200" dirty="0">
                <a:solidFill>
                  <a:schemeClr val="tx1"/>
                </a:solidFill>
                <a:effectLst/>
                <a:latin typeface="+mn-lt"/>
                <a:ea typeface="+mn-ea"/>
                <a:cs typeface="+mn-cs"/>
              </a:rPr>
              <a:t> entre les mains de </a:t>
            </a:r>
            <a:r>
              <a:rPr lang="en-US" sz="1200" kern="1200" dirty="0" err="1">
                <a:solidFill>
                  <a:schemeClr val="tx1"/>
                </a:solidFill>
                <a:effectLst/>
                <a:latin typeface="+mn-lt"/>
                <a:ea typeface="+mn-ea"/>
                <a:cs typeface="+mn-cs"/>
              </a:rPr>
              <a:t>l'Éternel</a:t>
            </a:r>
            <a:r>
              <a:rPr lang="en-US" sz="1200" kern="1200" dirty="0">
                <a:solidFill>
                  <a:schemeClr val="tx1"/>
                </a:solidFill>
                <a:effectLst/>
                <a:latin typeface="+mn-lt"/>
                <a:ea typeface="+mn-ea"/>
                <a:cs typeface="+mn-cs"/>
              </a:rPr>
              <a:t>, car </a:t>
            </a:r>
            <a:r>
              <a:rPr lang="en-US" sz="1200" kern="1200" dirty="0" err="1">
                <a:solidFill>
                  <a:schemeClr val="tx1"/>
                </a:solidFill>
                <a:effectLst/>
                <a:latin typeface="+mn-lt"/>
                <a:ea typeface="+mn-ea"/>
                <a:cs typeface="+mn-cs"/>
              </a:rPr>
              <a:t>ses</a:t>
            </a:r>
            <a:r>
              <a:rPr lang="en-US" sz="1200" kern="1200" dirty="0">
                <a:solidFill>
                  <a:schemeClr val="tx1"/>
                </a:solidFill>
                <a:effectLst/>
                <a:latin typeface="+mn-lt"/>
                <a:ea typeface="+mn-ea"/>
                <a:cs typeface="+mn-cs"/>
              </a:rPr>
              <a:t> compassions </a:t>
            </a:r>
            <a:r>
              <a:rPr lang="en-US" sz="1200" kern="1200" dirty="0" err="1">
                <a:solidFill>
                  <a:schemeClr val="tx1"/>
                </a:solidFill>
                <a:effectLst/>
                <a:latin typeface="+mn-lt"/>
                <a:ea typeface="+mn-ea"/>
                <a:cs typeface="+mn-cs"/>
              </a:rPr>
              <a:t>sont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immenses</a:t>
            </a:r>
            <a:r>
              <a:rPr lang="en-US" sz="1200"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 (2 Samuel 24:14).</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 livre des psaumes présente de nombreux exemples de David face à ses problèmes et trouvant du réconfort et de la force auprès de Dieu. David :</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partage ses problèmes avec Dieu par la prière</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garde une vision positive lorsqu’il prie et demande de l'aide même dans des situations impossibles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fait confiance à Dieu</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loue Dieu pour ses bénédictions</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adore Dieu</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travaille avec Dieu</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Il a été dit que la difficulté, c’est ce qui fait un homme ou le détruit. Après tout le malheur que David subit, il survit. Il n'est pas anéanti. Il s’en sort ! À ce jour, David est honoré comme le roi le plus remarquable d’Israël et est considéré comme le modèle de « [l’]homme selon le cœur de [Dieu]» (Actes 13:22).</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22</a:t>
            </a:fld>
            <a:endParaRPr lang="en-US"/>
          </a:p>
        </p:txBody>
      </p:sp>
    </p:spTree>
    <p:extLst>
      <p:ext uri="{BB962C8B-B14F-4D97-AF65-F5344CB8AC3E}">
        <p14:creationId xmlns:p14="http://schemas.microsoft.com/office/powerpoint/2010/main" val="1150917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NAOMI </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Elle </a:t>
            </a:r>
            <a:r>
              <a:rPr lang="en-US" sz="1200" i="1" kern="1200" dirty="0" err="1">
                <a:solidFill>
                  <a:schemeClr val="tx1"/>
                </a:solidFill>
                <a:effectLst/>
                <a:latin typeface="+mn-lt"/>
                <a:ea typeface="+mn-ea"/>
                <a:cs typeface="+mn-cs"/>
              </a:rPr>
              <a:t>leur</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dit</a:t>
            </a:r>
            <a:r>
              <a:rPr lang="en-US" sz="1200" i="1" kern="1200" dirty="0">
                <a:solidFill>
                  <a:schemeClr val="tx1"/>
                </a:solidFill>
                <a:effectLst/>
                <a:latin typeface="+mn-lt"/>
                <a:ea typeface="+mn-ea"/>
                <a:cs typeface="+mn-cs"/>
              </a:rPr>
              <a:t>: Ne </a:t>
            </a:r>
            <a:r>
              <a:rPr lang="en-US" sz="1200" i="1" kern="1200" dirty="0" err="1">
                <a:solidFill>
                  <a:schemeClr val="tx1"/>
                </a:solidFill>
                <a:effectLst/>
                <a:latin typeface="+mn-lt"/>
                <a:ea typeface="+mn-ea"/>
                <a:cs typeface="+mn-cs"/>
              </a:rPr>
              <a:t>m'appelez</a:t>
            </a:r>
            <a:r>
              <a:rPr lang="en-US" sz="1200" i="1" kern="1200" dirty="0">
                <a:solidFill>
                  <a:schemeClr val="tx1"/>
                </a:solidFill>
                <a:effectLst/>
                <a:latin typeface="+mn-lt"/>
                <a:ea typeface="+mn-ea"/>
                <a:cs typeface="+mn-cs"/>
              </a:rPr>
              <a:t> pas Naomi </a:t>
            </a:r>
            <a:r>
              <a:rPr lang="fr-FR" sz="1200" kern="1200" dirty="0">
                <a:solidFill>
                  <a:schemeClr val="tx1"/>
                </a:solidFill>
                <a:effectLst/>
                <a:latin typeface="+mn-lt"/>
                <a:ea typeface="+mn-ea"/>
                <a:cs typeface="+mn-cs"/>
              </a:rPr>
              <a:t>[agréable, ravissante ou heureuse]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appelez-moi</a:t>
            </a:r>
            <a:r>
              <a:rPr lang="en-US" sz="1200" i="1" kern="1200" dirty="0">
                <a:solidFill>
                  <a:schemeClr val="tx1"/>
                </a:solidFill>
                <a:effectLst/>
                <a:latin typeface="+mn-lt"/>
                <a:ea typeface="+mn-ea"/>
                <a:cs typeface="+mn-cs"/>
              </a:rPr>
              <a:t> Mara </a:t>
            </a:r>
            <a:r>
              <a:rPr lang="fr-FR" sz="1200" kern="1200" dirty="0">
                <a:solidFill>
                  <a:schemeClr val="tx1"/>
                </a:solidFill>
                <a:effectLst/>
                <a:latin typeface="+mn-lt"/>
                <a:ea typeface="+mn-ea"/>
                <a:cs typeface="+mn-cs"/>
              </a:rPr>
              <a:t>[amère]</a:t>
            </a:r>
            <a:r>
              <a:rPr lang="en-US" sz="1200" i="1" kern="1200" dirty="0">
                <a:solidFill>
                  <a:schemeClr val="tx1"/>
                </a:solidFill>
                <a:effectLst/>
                <a:latin typeface="+mn-lt"/>
                <a:ea typeface="+mn-ea"/>
                <a:cs typeface="+mn-cs"/>
              </a:rPr>
              <a:t>, car le Tout Puissant </a:t>
            </a:r>
            <a:r>
              <a:rPr lang="en-US" sz="1200" i="1" kern="1200" dirty="0" err="1">
                <a:solidFill>
                  <a:schemeClr val="tx1"/>
                </a:solidFill>
                <a:effectLst/>
                <a:latin typeface="+mn-lt"/>
                <a:ea typeface="+mn-ea"/>
                <a:cs typeface="+mn-cs"/>
              </a:rPr>
              <a:t>m'a</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remplie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d'amertume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J'étais</a:t>
            </a:r>
            <a:r>
              <a:rPr lang="en-US" sz="1200" i="1" kern="1200" dirty="0">
                <a:solidFill>
                  <a:schemeClr val="tx1"/>
                </a:solidFill>
                <a:effectLst/>
                <a:latin typeface="+mn-lt"/>
                <a:ea typeface="+mn-ea"/>
                <a:cs typeface="+mn-cs"/>
              </a:rPr>
              <a:t> dans </a:t>
            </a:r>
            <a:r>
              <a:rPr lang="en-US" sz="1200" i="1" kern="1200" dirty="0" err="1">
                <a:solidFill>
                  <a:schemeClr val="tx1"/>
                </a:solidFill>
                <a:effectLst/>
                <a:latin typeface="+mn-lt"/>
                <a:ea typeface="+mn-ea"/>
                <a:cs typeface="+mn-cs"/>
              </a:rPr>
              <a:t>l'abondance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mon </a:t>
            </a:r>
            <a:r>
              <a:rPr lang="en-US" sz="1200" i="1" kern="1200" dirty="0" err="1">
                <a:solidFill>
                  <a:schemeClr val="tx1"/>
                </a:solidFill>
                <a:effectLst/>
                <a:latin typeface="+mn-lt"/>
                <a:ea typeface="+mn-ea"/>
                <a:cs typeface="+mn-cs"/>
              </a:rPr>
              <a:t>départ</a:t>
            </a:r>
            <a:r>
              <a:rPr lang="en-US" sz="1200" i="1" kern="1200" dirty="0">
                <a:solidFill>
                  <a:schemeClr val="tx1"/>
                </a:solidFill>
                <a:effectLst/>
                <a:latin typeface="+mn-lt"/>
                <a:ea typeface="+mn-ea"/>
                <a:cs typeface="+mn-cs"/>
              </a:rPr>
              <a:t>, et </a:t>
            </a:r>
            <a:r>
              <a:rPr lang="en-US" sz="1200" i="1" kern="1200" dirty="0" err="1">
                <a:solidFill>
                  <a:schemeClr val="tx1"/>
                </a:solidFill>
                <a:effectLst/>
                <a:latin typeface="+mn-lt"/>
                <a:ea typeface="+mn-ea"/>
                <a:cs typeface="+mn-cs"/>
              </a:rPr>
              <a:t>l'Éternel</a:t>
            </a:r>
            <a:r>
              <a:rPr lang="en-US" sz="1200" i="1" kern="1200" dirty="0">
                <a:solidFill>
                  <a:schemeClr val="tx1"/>
                </a:solidFill>
                <a:effectLst/>
                <a:latin typeface="+mn-lt"/>
                <a:ea typeface="+mn-ea"/>
                <a:cs typeface="+mn-cs"/>
              </a:rPr>
              <a:t> me </a:t>
            </a:r>
            <a:r>
              <a:rPr lang="en-US" sz="1200" i="1" kern="1200" dirty="0" err="1">
                <a:solidFill>
                  <a:schemeClr val="tx1"/>
                </a:solidFill>
                <a:effectLst/>
                <a:latin typeface="+mn-lt"/>
                <a:ea typeface="+mn-ea"/>
                <a:cs typeface="+mn-cs"/>
              </a:rPr>
              <a:t>ramène</a:t>
            </a:r>
            <a:r>
              <a:rPr lang="en-US" sz="1200" i="1" kern="1200" dirty="0">
                <a:solidFill>
                  <a:schemeClr val="tx1"/>
                </a:solidFill>
                <a:effectLst/>
                <a:latin typeface="+mn-lt"/>
                <a:ea typeface="+mn-ea"/>
                <a:cs typeface="+mn-cs"/>
              </a:rPr>
              <a:t> les mains vides. </a:t>
            </a:r>
            <a:r>
              <a:rPr lang="en-US" sz="1200" i="1" kern="1200" dirty="0" err="1">
                <a:solidFill>
                  <a:schemeClr val="tx1"/>
                </a:solidFill>
                <a:effectLst/>
                <a:latin typeface="+mn-lt"/>
                <a:ea typeface="+mn-ea"/>
                <a:cs typeface="+mn-cs"/>
              </a:rPr>
              <a:t>Pourquoi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m'appelleriez-vous</a:t>
            </a:r>
            <a:r>
              <a:rPr lang="en-US" sz="1200" i="1" kern="1200" dirty="0">
                <a:solidFill>
                  <a:schemeClr val="tx1"/>
                </a:solidFill>
                <a:effectLst/>
                <a:latin typeface="+mn-lt"/>
                <a:ea typeface="+mn-ea"/>
                <a:cs typeface="+mn-cs"/>
              </a:rPr>
              <a:t> Naomi, après que </a:t>
            </a:r>
            <a:r>
              <a:rPr lang="en-US" sz="1200" i="1" kern="1200" dirty="0" err="1">
                <a:solidFill>
                  <a:schemeClr val="tx1"/>
                </a:solidFill>
                <a:effectLst/>
                <a:latin typeface="+mn-lt"/>
                <a:ea typeface="+mn-ea"/>
                <a:cs typeface="+mn-cs"/>
              </a:rPr>
              <a:t>l'Éternel</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s'est</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prononcé</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contre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moi</a:t>
            </a:r>
            <a:r>
              <a:rPr lang="en-US" sz="1200" i="1" kern="1200" dirty="0">
                <a:solidFill>
                  <a:schemeClr val="tx1"/>
                </a:solidFill>
                <a:effectLst/>
                <a:latin typeface="+mn-lt"/>
                <a:ea typeface="+mn-ea"/>
                <a:cs typeface="+mn-cs"/>
              </a:rPr>
              <a:t>, et que le Tout Puissant </a:t>
            </a:r>
            <a:r>
              <a:rPr lang="en-US" sz="1200" i="1" kern="1200" dirty="0" err="1">
                <a:solidFill>
                  <a:schemeClr val="tx1"/>
                </a:solidFill>
                <a:effectLst/>
                <a:latin typeface="+mn-lt"/>
                <a:ea typeface="+mn-ea"/>
                <a:cs typeface="+mn-cs"/>
              </a:rPr>
              <a:t>m'a</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affligée</a:t>
            </a:r>
            <a:r>
              <a:rPr lang="en-US" sz="1200" i="1" kern="1200" dirty="0">
                <a:solidFill>
                  <a:schemeClr val="tx1"/>
                </a:solidFill>
                <a:effectLst/>
                <a:latin typeface="+mn-lt"/>
                <a:ea typeface="+mn-ea"/>
                <a:cs typeface="+mn-cs"/>
              </a:rPr>
              <a:t>?</a:t>
            </a:r>
            <a:r>
              <a:rPr lang="fr-FR" sz="1200" i="1" kern="1200" dirty="0">
                <a:solidFill>
                  <a:schemeClr val="tx1"/>
                </a:solidFill>
                <a:effectLst/>
                <a:latin typeface="+mn-lt"/>
                <a:ea typeface="+mn-ea"/>
                <a:cs typeface="+mn-cs"/>
              </a:rPr>
              <a:t> » (Ruth 1:20, 21).</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Une grande partie de la vie de Naomi est chargée d’événements douloureux la conduisant à l’amertume. Elle développe une </a:t>
            </a:r>
            <a:r>
              <a:rPr lang="fr-FR" sz="1200" i="1" kern="1200" dirty="0">
                <a:solidFill>
                  <a:schemeClr val="tx1"/>
                </a:solidFill>
                <a:effectLst/>
                <a:latin typeface="+mn-lt"/>
                <a:ea typeface="+mn-ea"/>
                <a:cs typeface="+mn-cs"/>
              </a:rPr>
              <a:t>attitude </a:t>
            </a:r>
            <a:r>
              <a:rPr lang="fr-FR" sz="1200" i="1" kern="1200" dirty="0" err="1">
                <a:solidFill>
                  <a:schemeClr val="tx1"/>
                </a:solidFill>
                <a:effectLst/>
                <a:latin typeface="+mn-lt"/>
                <a:ea typeface="+mn-ea"/>
                <a:cs typeface="+mn-cs"/>
              </a:rPr>
              <a:t>Mara</a:t>
            </a:r>
            <a:r>
              <a:rPr lang="fr-FR" sz="1200" kern="1200" dirty="0">
                <a:solidFill>
                  <a:schemeClr val="tx1"/>
                </a:solidFill>
                <a:effectLst/>
                <a:latin typeface="+mn-lt"/>
                <a:ea typeface="+mn-ea"/>
                <a:cs typeface="+mn-cs"/>
              </a:rPr>
              <a:t> non seulement à cause de ce qui se passe dans les ténèbres extérieures entourant sa famille, mais également à cause des ténèbres intérieures qui se développent dans son cœur.</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famine oblige </a:t>
            </a:r>
            <a:r>
              <a:rPr lang="fr-FR" sz="1200" kern="1200" dirty="0" err="1">
                <a:solidFill>
                  <a:schemeClr val="tx1"/>
                </a:solidFill>
                <a:effectLst/>
                <a:latin typeface="+mn-lt"/>
                <a:ea typeface="+mn-ea"/>
                <a:cs typeface="+mn-cs"/>
              </a:rPr>
              <a:t>Élimélec</a:t>
            </a:r>
            <a:r>
              <a:rPr lang="fr-FR" sz="1200" kern="1200" dirty="0">
                <a:solidFill>
                  <a:schemeClr val="tx1"/>
                </a:solidFill>
                <a:effectLst/>
                <a:latin typeface="+mn-lt"/>
                <a:ea typeface="+mn-ea"/>
                <a:cs typeface="+mn-cs"/>
              </a:rPr>
              <a:t> à emmener sa famille — sa femme Naomi, ses fils </a:t>
            </a:r>
            <a:r>
              <a:rPr lang="fr-FR" sz="1200" kern="1200" dirty="0" err="1">
                <a:solidFill>
                  <a:schemeClr val="tx1"/>
                </a:solidFill>
                <a:effectLst/>
                <a:latin typeface="+mn-lt"/>
                <a:ea typeface="+mn-ea"/>
                <a:cs typeface="+mn-cs"/>
              </a:rPr>
              <a:t>Machlon</a:t>
            </a:r>
            <a:r>
              <a:rPr lang="fr-FR" sz="1200" kern="1200" dirty="0">
                <a:solidFill>
                  <a:schemeClr val="tx1"/>
                </a:solidFill>
                <a:effectLst/>
                <a:latin typeface="+mn-lt"/>
                <a:ea typeface="+mn-ea"/>
                <a:cs typeface="+mn-cs"/>
              </a:rPr>
              <a:t> et </a:t>
            </a:r>
            <a:r>
              <a:rPr lang="fr-FR" sz="1200" kern="1200" dirty="0" err="1">
                <a:solidFill>
                  <a:schemeClr val="tx1"/>
                </a:solidFill>
                <a:effectLst/>
                <a:latin typeface="+mn-lt"/>
                <a:ea typeface="+mn-ea"/>
                <a:cs typeface="+mn-cs"/>
              </a:rPr>
              <a:t>Kiljon</a:t>
            </a:r>
            <a:r>
              <a:rPr lang="fr-FR" sz="1200" kern="1200" dirty="0">
                <a:solidFill>
                  <a:schemeClr val="tx1"/>
                </a:solidFill>
                <a:effectLst/>
                <a:latin typeface="+mn-lt"/>
                <a:ea typeface="+mn-ea"/>
                <a:cs typeface="+mn-cs"/>
              </a:rPr>
              <a:t> — et à déménager à Moab. Peu de temps après, </a:t>
            </a:r>
            <a:r>
              <a:rPr lang="fr-FR" sz="1200" kern="1200" dirty="0" err="1">
                <a:solidFill>
                  <a:schemeClr val="tx1"/>
                </a:solidFill>
                <a:effectLst/>
                <a:latin typeface="+mn-lt"/>
                <a:ea typeface="+mn-ea"/>
                <a:cs typeface="+mn-cs"/>
              </a:rPr>
              <a:t>Élimélec</a:t>
            </a:r>
            <a:r>
              <a:rPr lang="fr-FR" sz="1200" kern="1200" dirty="0">
                <a:solidFill>
                  <a:schemeClr val="tx1"/>
                </a:solidFill>
                <a:effectLst/>
                <a:latin typeface="+mn-lt"/>
                <a:ea typeface="+mn-ea"/>
                <a:cs typeface="+mn-cs"/>
              </a:rPr>
              <a:t> décède laissant Naomi seule pour élever ses deux fils dans un pays étranger. Plus tard, ces derniers épousent des femmes moabites, </a:t>
            </a:r>
            <a:r>
              <a:rPr lang="fr-FR" sz="1200" kern="1200" dirty="0" err="1">
                <a:solidFill>
                  <a:schemeClr val="tx1"/>
                </a:solidFill>
                <a:effectLst/>
                <a:latin typeface="+mn-lt"/>
                <a:ea typeface="+mn-ea"/>
                <a:cs typeface="+mn-cs"/>
              </a:rPr>
              <a:t>Orpa</a:t>
            </a:r>
            <a:r>
              <a:rPr lang="fr-FR" sz="1200" kern="1200" dirty="0">
                <a:solidFill>
                  <a:schemeClr val="tx1"/>
                </a:solidFill>
                <a:effectLst/>
                <a:latin typeface="+mn-lt"/>
                <a:ea typeface="+mn-ea"/>
                <a:cs typeface="+mn-cs"/>
              </a:rPr>
              <a:t> et Ruth. Pendant dix ans, ces jeunes couples n'ont pas d'enfants. Les hommes meurent et, par conséquent, ces trois veuves se trouvent en danger ne pouvant gagner leur vie. La déclaration de Naomi (v. 20) à propos de son </a:t>
            </a:r>
            <a:r>
              <a:rPr lang="fr-FR" sz="1200" i="1" kern="1200" dirty="0">
                <a:solidFill>
                  <a:schemeClr val="tx1"/>
                </a:solidFill>
                <a:effectLst/>
                <a:latin typeface="+mn-lt"/>
                <a:ea typeface="+mn-ea"/>
                <a:cs typeface="+mn-cs"/>
              </a:rPr>
              <a:t>amertume </a:t>
            </a:r>
            <a:r>
              <a:rPr lang="fr-FR" sz="1200" i="1" kern="1200" dirty="0" err="1">
                <a:solidFill>
                  <a:schemeClr val="tx1"/>
                </a:solidFill>
                <a:effectLst/>
                <a:latin typeface="+mn-lt"/>
                <a:ea typeface="+mn-ea"/>
                <a:cs typeface="+mn-cs"/>
              </a:rPr>
              <a:t>Mara</a:t>
            </a:r>
            <a:r>
              <a:rPr lang="fr-FR" sz="1200" kern="1200" dirty="0">
                <a:solidFill>
                  <a:schemeClr val="tx1"/>
                </a:solidFill>
                <a:effectLst/>
                <a:latin typeface="+mn-lt"/>
                <a:ea typeface="+mn-ea"/>
                <a:cs typeface="+mn-cs"/>
              </a:rPr>
              <a:t> exprime un traumatisme et du désespoir. Loin de sa communauté d'adorateurs de Dieu, elle attribue à Dieu la raison de son malheur et de son affliction.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commentaires juifs et chrétiens expliquent que les événements traumatisants sont une vengeance divine contre </a:t>
            </a:r>
            <a:r>
              <a:rPr lang="fr-FR" sz="1200" kern="1200" dirty="0" err="1">
                <a:solidFill>
                  <a:schemeClr val="tx1"/>
                </a:solidFill>
                <a:effectLst/>
                <a:latin typeface="+mn-lt"/>
                <a:ea typeface="+mn-ea"/>
                <a:cs typeface="+mn-cs"/>
              </a:rPr>
              <a:t>Élimélec</a:t>
            </a:r>
            <a:r>
              <a:rPr lang="fr-FR" sz="1200" kern="1200" dirty="0">
                <a:solidFill>
                  <a:schemeClr val="tx1"/>
                </a:solidFill>
                <a:effectLst/>
                <a:latin typeface="+mn-lt"/>
                <a:ea typeface="+mn-ea"/>
                <a:cs typeface="+mn-cs"/>
              </a:rPr>
              <a:t> qui emmène sa famille dans un pays païen et pour </a:t>
            </a:r>
            <a:r>
              <a:rPr lang="fr-FR" sz="1200" kern="1200" dirty="0" err="1">
                <a:solidFill>
                  <a:schemeClr val="tx1"/>
                </a:solidFill>
                <a:effectLst/>
                <a:latin typeface="+mn-lt"/>
                <a:ea typeface="+mn-ea"/>
                <a:cs typeface="+mn-cs"/>
              </a:rPr>
              <a:t>Machlon</a:t>
            </a:r>
            <a:r>
              <a:rPr lang="fr-FR" sz="1200" kern="1200" dirty="0">
                <a:solidFill>
                  <a:schemeClr val="tx1"/>
                </a:solidFill>
                <a:effectLst/>
                <a:latin typeface="+mn-lt"/>
                <a:ea typeface="+mn-ea"/>
                <a:cs typeface="+mn-cs"/>
              </a:rPr>
              <a:t> et </a:t>
            </a:r>
            <a:r>
              <a:rPr lang="fr-FR" sz="1200" kern="1200" dirty="0" err="1">
                <a:solidFill>
                  <a:schemeClr val="tx1"/>
                </a:solidFill>
                <a:effectLst/>
                <a:latin typeface="+mn-lt"/>
                <a:ea typeface="+mn-ea"/>
                <a:cs typeface="+mn-cs"/>
              </a:rPr>
              <a:t>Kiljon</a:t>
            </a:r>
            <a:r>
              <a:rPr lang="fr-FR" sz="1200" kern="1200" dirty="0">
                <a:solidFill>
                  <a:schemeClr val="tx1"/>
                </a:solidFill>
                <a:effectLst/>
                <a:latin typeface="+mn-lt"/>
                <a:ea typeface="+mn-ea"/>
                <a:cs typeface="+mn-cs"/>
              </a:rPr>
              <a:t> qui épousent des femmes païennes. Si tel est le cas, les souffrances de cette famille sont dues au choix humain et à une mauvaise prise de décision.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23</a:t>
            </a:fld>
            <a:endParaRPr lang="en-US"/>
          </a:p>
        </p:txBody>
      </p:sp>
    </p:spTree>
    <p:extLst>
      <p:ext uri="{BB962C8B-B14F-4D97-AF65-F5344CB8AC3E}">
        <p14:creationId xmlns:p14="http://schemas.microsoft.com/office/powerpoint/2010/main" val="1697090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Comment Naomi parvient-elle à se remettre sur la bonne voie pour se trouver là où Dieu veut qu’elle soit pour prendre un nouveau départ ? </a:t>
            </a:r>
          </a:p>
          <a:p>
            <a:endParaRPr lang="en-US" sz="1200" b="1" u="sng" kern="1200" dirty="0">
              <a:solidFill>
                <a:schemeClr val="tx1"/>
              </a:solidFill>
              <a:effectLst/>
              <a:latin typeface="+mn-lt"/>
              <a:ea typeface="+mn-ea"/>
              <a:cs typeface="+mn-cs"/>
            </a:endParaRPr>
          </a:p>
          <a:p>
            <a:r>
              <a:rPr lang="fr-FR" sz="1200" b="1" u="sng" kern="1200" dirty="0">
                <a:solidFill>
                  <a:schemeClr val="tx1"/>
                </a:solidFill>
                <a:effectLst/>
                <a:latin typeface="+mn-lt"/>
                <a:ea typeface="+mn-ea"/>
                <a:cs typeface="+mn-cs"/>
              </a:rPr>
              <a:t>Dieu montre la voie vers la résilience à Naomi en s’appuyant sur des stratégies spirituelles.</a:t>
            </a:r>
            <a:r>
              <a:rPr lang="fr-FR" sz="1200" kern="1200" dirty="0">
                <a:solidFill>
                  <a:schemeClr val="tx1"/>
                </a:solidFill>
                <a:effectLst/>
                <a:latin typeface="+mn-lt"/>
                <a:ea typeface="+mn-ea"/>
                <a:cs typeface="+mn-cs"/>
              </a:rPr>
              <a:t> Comme David qui présente ses plaintes à Dieu, Naomi se plaint à Dieu. Les gens n'aiment pas souffrir alors ils se fâchent contre Dieu. Pourtant Dieu veut que nous lui parlions. Demandez-lui : « Pourquoi moi, Seigneur ? » Naomi blâme aussi Dieu pour sa souffrance. Blâmer Dieu n'est pas la façon la plus pure de s'en sortir, mais quand l'amère </a:t>
            </a:r>
            <a:r>
              <a:rPr lang="fr-FR" sz="1200" kern="1200" dirty="0" err="1">
                <a:solidFill>
                  <a:schemeClr val="tx1"/>
                </a:solidFill>
                <a:effectLst/>
                <a:latin typeface="+mn-lt"/>
                <a:ea typeface="+mn-ea"/>
                <a:cs typeface="+mn-cs"/>
              </a:rPr>
              <a:t>Mara</a:t>
            </a:r>
            <a:r>
              <a:rPr lang="fr-FR" sz="1200" kern="1200" dirty="0">
                <a:solidFill>
                  <a:schemeClr val="tx1"/>
                </a:solidFill>
                <a:effectLst/>
                <a:latin typeface="+mn-lt"/>
                <a:ea typeface="+mn-ea"/>
                <a:cs typeface="+mn-cs"/>
              </a:rPr>
              <a:t> rentre chez elle, Dieu la bénit. Les ténèbres intérieures se retirent et, lorsqu'elle redevient Naomi, elle loue Dieu.</a:t>
            </a:r>
            <a:r>
              <a:rPr lang="en-US" dirty="0">
                <a:effectLst/>
              </a:rPr>
              <a:t>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Naomi utilise un autre style d'adaptation pour développer la résilience. Elle s'appuie sur le soutien de sa communauté d'origine. C'est un excellent moyen de gérer la douleur. Elle ne s'isole pas au milieu de sa douleur mais permet à sa communauté de l'encourager pendant les moments difficiles, puis les mêmes amis se réjouissent avec elle pendant les moments joyeux. Nous sommes également appelés à être des communautés de guérison. Tout comme la famille, une église de soutien apaise la douleur et aide concrètement à apporter un soutien émotionnel.</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L'histoire d'Helen Keller (1880-1968) est connue de beaucoup. Elle fournit un merveilleux exemple de résilience. Alors qu’elle avait 19 mois, Helen est devenue sourde et aveugle. Privée des principales voies d'apprentissage, elle ne pouvait pas se développer normalement. Cependant Ann Sullivan, une enseignante dotée d'une patience et d'une persévérance sans précédent, a appris à la petite fille à parler, à lire et à « écouter » avec ses mains. Cela était possible parce que Ann était presque aveugle elle-même et comprenait la frustration et les limites qu’engendrait la cécité d’Helen.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Sortie de ses ténèbres intérieures, </a:t>
            </a:r>
            <a:r>
              <a:rPr lang="fr-FR" sz="1200" kern="1200" dirty="0" err="1">
                <a:solidFill>
                  <a:schemeClr val="tx1"/>
                </a:solidFill>
                <a:effectLst/>
                <a:latin typeface="+mn-lt"/>
                <a:ea typeface="+mn-ea"/>
                <a:cs typeface="+mn-cs"/>
              </a:rPr>
              <a:t>Hellen</a:t>
            </a:r>
            <a:r>
              <a:rPr lang="fr-FR" sz="1200" kern="1200" dirty="0">
                <a:solidFill>
                  <a:schemeClr val="tx1"/>
                </a:solidFill>
                <a:effectLst/>
                <a:latin typeface="+mn-lt"/>
                <a:ea typeface="+mn-ea"/>
                <a:cs typeface="+mn-cs"/>
              </a:rPr>
              <a:t> Keller a reçu son diplôme de  l’université et a écrit douze livres. Conférencière populaire, elle cherche à améliorer la vie des personnes qui, comme elle, sont victimes des préjugés du public. Elle est devenue membre de la direction de la Fondation américaine des aveugles d’outre-mer et a beaucoup voyagé dans trente-cinq pays et cinq continents, inspirant ainsi des millions de personnes au cours des années 1940 et 1950.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24</a:t>
            </a:fld>
            <a:endParaRPr lang="en-US"/>
          </a:p>
        </p:txBody>
      </p:sp>
    </p:spTree>
    <p:extLst>
      <p:ext uri="{BB962C8B-B14F-4D97-AF65-F5344CB8AC3E}">
        <p14:creationId xmlns:p14="http://schemas.microsoft.com/office/powerpoint/2010/main" val="4280397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L'histoire d'Helen Keller illustre à merveille comment des barrières insurmontables peuvent rendre un individu plus fort face à la détresse. La Bible atteste que la souffrance a un sens, car elle conduit au développement du caractère : « Bien plus, nous sommes fiers même de nos détresses, sachant que la détresse produit la persévérance, </a:t>
            </a:r>
            <a:r>
              <a:rPr lang="en-US" sz="1200" kern="1200" dirty="0">
                <a:solidFill>
                  <a:schemeClr val="tx1"/>
                </a:solidFill>
                <a:effectLst/>
                <a:latin typeface="+mn-lt"/>
                <a:ea typeface="+mn-ea"/>
                <a:cs typeface="+mn-cs"/>
              </a:rPr>
              <a:t>la </a:t>
            </a:r>
            <a:r>
              <a:rPr lang="en-US" sz="1200" kern="1200" dirty="0" err="1">
                <a:solidFill>
                  <a:schemeClr val="tx1"/>
                </a:solidFill>
                <a:effectLst/>
                <a:latin typeface="+mn-lt"/>
                <a:ea typeface="+mn-ea"/>
                <a:cs typeface="+mn-cs"/>
              </a:rPr>
              <a:t>persévérance</a:t>
            </a:r>
            <a:r>
              <a:rPr lang="en-US" sz="1200" kern="1200" dirty="0">
                <a:solidFill>
                  <a:schemeClr val="tx1"/>
                </a:solidFill>
                <a:effectLst/>
                <a:latin typeface="+mn-lt"/>
                <a:ea typeface="+mn-ea"/>
                <a:cs typeface="+mn-cs"/>
              </a:rPr>
              <a:t> la </a:t>
            </a:r>
            <a:r>
              <a:rPr lang="en-US" sz="1200" kern="1200" dirty="0" err="1">
                <a:solidFill>
                  <a:schemeClr val="tx1"/>
                </a:solidFill>
                <a:effectLst/>
                <a:latin typeface="+mn-lt"/>
                <a:ea typeface="+mn-ea"/>
                <a:cs typeface="+mn-cs"/>
              </a:rPr>
              <a:t>victoire</a:t>
            </a:r>
            <a:r>
              <a:rPr lang="en-US" sz="1200" kern="1200" dirty="0">
                <a:solidFill>
                  <a:schemeClr val="tx1"/>
                </a:solidFill>
                <a:effectLst/>
                <a:latin typeface="+mn-lt"/>
                <a:ea typeface="+mn-ea"/>
                <a:cs typeface="+mn-cs"/>
              </a:rPr>
              <a:t> dans </a:t>
            </a:r>
            <a:r>
              <a:rPr lang="en-US" sz="1200" kern="1200" dirty="0" err="1">
                <a:solidFill>
                  <a:schemeClr val="tx1"/>
                </a:solidFill>
                <a:effectLst/>
                <a:latin typeface="+mn-lt"/>
                <a:ea typeface="+mn-ea"/>
                <a:cs typeface="+mn-cs"/>
              </a:rPr>
              <a:t>l'épreuve</a:t>
            </a:r>
            <a:r>
              <a:rPr lang="en-US" sz="1200" kern="1200" dirty="0">
                <a:solidFill>
                  <a:schemeClr val="tx1"/>
                </a:solidFill>
                <a:effectLst/>
                <a:latin typeface="+mn-lt"/>
                <a:ea typeface="+mn-ea"/>
                <a:cs typeface="+mn-cs"/>
              </a:rPr>
              <a:t>, et la </a:t>
            </a:r>
            <a:r>
              <a:rPr lang="en-US" sz="1200" kern="1200" dirty="0" err="1">
                <a:solidFill>
                  <a:schemeClr val="tx1"/>
                </a:solidFill>
                <a:effectLst/>
                <a:latin typeface="+mn-lt"/>
                <a:ea typeface="+mn-ea"/>
                <a:cs typeface="+mn-cs"/>
              </a:rPr>
              <a:t>victoire</a:t>
            </a:r>
            <a:r>
              <a:rPr lang="en-US" sz="1200" kern="1200" dirty="0">
                <a:solidFill>
                  <a:schemeClr val="tx1"/>
                </a:solidFill>
                <a:effectLst/>
                <a:latin typeface="+mn-lt"/>
                <a:ea typeface="+mn-ea"/>
                <a:cs typeface="+mn-cs"/>
              </a:rPr>
              <a:t> dans </a:t>
            </a:r>
            <a:r>
              <a:rPr lang="en-US" sz="1200" kern="1200" dirty="0" err="1">
                <a:solidFill>
                  <a:schemeClr val="tx1"/>
                </a:solidFill>
                <a:effectLst/>
                <a:latin typeface="+mn-lt"/>
                <a:ea typeface="+mn-ea"/>
                <a:cs typeface="+mn-cs"/>
              </a:rPr>
              <a:t>l’épreuve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l'espérance</a:t>
            </a:r>
            <a:r>
              <a:rPr lang="en-US" sz="1200"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 (Romains 5:3, 4).</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CONCLUSION </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Nous avons parlé de quatre personnages bibliques aujourd’hui, cependant il existe de nombreuses autres histoires d’hommes et de femmes qui souffrent et émergent comme des instruments pour la gloire de Dieu. Leurs expériences sont au service de nombreuses autres personnes, leurs contemporains et les générations qui se sont succédées depuis. Nous sommes inspirés par la résilience de Noé, Abraham, Joseph, Job, Moïse, Rachel, Ruth, Anne, Esther, Marie, Jean-Baptiste, Pierre et Paul. Ils souffrent et, par la grâce de Dieu, deviennent victorieux parce qu’ils choisissent </a:t>
            </a:r>
            <a:r>
              <a:rPr lang="fr-FR" sz="1200" kern="1200" dirty="0" smtClean="0">
                <a:solidFill>
                  <a:schemeClr val="tx1"/>
                </a:solidFill>
                <a:effectLst/>
                <a:latin typeface="+mn-lt"/>
                <a:ea typeface="+mn-ea"/>
                <a:cs typeface="+mn-cs"/>
              </a:rPr>
              <a:t>direction et conseil divins</a:t>
            </a:r>
            <a:r>
              <a:rPr lang="fr-FR"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25</a:t>
            </a:fld>
            <a:endParaRPr lang="en-US"/>
          </a:p>
        </p:txBody>
      </p:sp>
    </p:spTree>
    <p:extLst>
      <p:ext uri="{BB962C8B-B14F-4D97-AF65-F5344CB8AC3E}">
        <p14:creationId xmlns:p14="http://schemas.microsoft.com/office/powerpoint/2010/main" val="11208297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u="sng" kern="1200" dirty="0">
                <a:solidFill>
                  <a:schemeClr val="tx1"/>
                </a:solidFill>
                <a:effectLst/>
                <a:latin typeface="+mn-lt"/>
                <a:ea typeface="+mn-ea"/>
                <a:cs typeface="+mn-cs"/>
              </a:rPr>
              <a:t>Dieu montre toujours la voie vers la résilience. </a:t>
            </a:r>
            <a:r>
              <a:rPr lang="fr-FR" sz="1200" kern="1200" dirty="0">
                <a:solidFill>
                  <a:schemeClr val="tx1"/>
                </a:solidFill>
                <a:effectLst/>
                <a:latin typeface="+mn-lt"/>
                <a:ea typeface="+mn-ea"/>
                <a:cs typeface="+mn-cs"/>
              </a:rPr>
              <a:t>Les gens ont besoin de se sentir optimistes et utiles, et ces inclinations données par Dieu les aident à se relever et à affronter la nouvelle normalité avec souplesse et adaptabilité.</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26</a:t>
            </a:fld>
            <a:endParaRPr lang="en-US"/>
          </a:p>
        </p:txBody>
      </p:sp>
    </p:spTree>
    <p:extLst>
      <p:ext uri="{BB962C8B-B14F-4D97-AF65-F5344CB8AC3E}">
        <p14:creationId xmlns:p14="http://schemas.microsoft.com/office/powerpoint/2010/main" val="1121470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Nous vivons dans un monde qui regorge de souffrance et d’injustice. Nous ne sommes pas seulement témoins de la souffrance et de la mort, nous en faisons l'expérience. Pourtant, Jésus a promis qu'une telle douleur se changera en joie : </a:t>
            </a:r>
            <a:r>
              <a:rPr lang="fr-FR" sz="1200" i="1" kern="1200" dirty="0">
                <a:solidFill>
                  <a:schemeClr val="tx1"/>
                </a:solidFill>
                <a:effectLst/>
                <a:latin typeface="+mn-lt"/>
                <a:ea typeface="+mn-ea"/>
                <a:cs typeface="+mn-cs"/>
              </a:rPr>
              <a:t>« En vérité, en vérité, je vous le dis, vous pleurerez et vous vous lamenterez, et le monde se réjouira: vous serez dans la tristesse, mais votre tristesse se changera en joie. »</a:t>
            </a:r>
            <a:r>
              <a:rPr lang="fr-FR" sz="1200" kern="1200" dirty="0">
                <a:solidFill>
                  <a:schemeClr val="tx1"/>
                </a:solidFill>
                <a:effectLst/>
                <a:latin typeface="+mn-lt"/>
                <a:ea typeface="+mn-ea"/>
                <a:cs typeface="+mn-cs"/>
              </a:rPr>
              <a:t> (Jean 16:20).</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Peut-être que ce message s'adresse à un être cher qui souffre. Peut-être que quelqu’un auquel vous tenez a besoin de votre présence. Peut-être que la douleur de la personne que vous aimez vous incitera à apprendre à soutenir efficacement les autres comme Dieu. Peut-être que la communauté de l’église sera bénie en compatissant avec la personne que vous chérissez. De bonnes choses peuvent naître d'expériences douloureuses.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Vous traversez peut-être des moments difficiles dans un de ces domaines de la vie : la santé, la famille, le travail, la foi, les relations, l’église. Ou peut-être avez-vous déjà vécu un événement traumatisant et vous souffrez mentalement ou émotionnellement de séquelles traumatiques. Peut-être que la situation est suffisamment grave pour que vous deviez envisager une aide psychologique ou psychiatrique professionnelle. Quoi qu'il en soit, vous n'êtes pas </a:t>
            </a:r>
            <a:r>
              <a:rPr lang="fr-FR" sz="1200" kern="1200" dirty="0" smtClean="0">
                <a:solidFill>
                  <a:schemeClr val="tx1"/>
                </a:solidFill>
                <a:effectLst/>
                <a:latin typeface="+mn-lt"/>
                <a:ea typeface="+mn-ea"/>
                <a:cs typeface="+mn-cs"/>
              </a:rPr>
              <a:t>seules.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Vous serez </a:t>
            </a:r>
            <a:r>
              <a:rPr lang="fr-FR" sz="1200" kern="1200" dirty="0" smtClean="0">
                <a:solidFill>
                  <a:schemeClr val="tx1"/>
                </a:solidFill>
                <a:effectLst/>
                <a:latin typeface="+mn-lt"/>
                <a:ea typeface="+mn-ea"/>
                <a:cs typeface="+mn-cs"/>
              </a:rPr>
              <a:t>bénies </a:t>
            </a:r>
            <a:r>
              <a:rPr lang="fr-FR" sz="1200" kern="1200" dirty="0">
                <a:solidFill>
                  <a:schemeClr val="tx1"/>
                </a:solidFill>
                <a:effectLst/>
                <a:latin typeface="+mn-lt"/>
                <a:ea typeface="+mn-ea"/>
                <a:cs typeface="+mn-cs"/>
              </a:rPr>
              <a:t>par le Seigneur, directement et indirectement, grâce au soutien des autres. Permettez à Dieu de travailler dans votre vie. Continuez à prier et à méditer sur la Parole de Dieu. Dites à Dieu ce que vous ressentez. Puis faites-lui confiance et louez-le. Partagez avec les autres toutes les bénédictions que vous recevez. Participez lors des rencontres à l'église.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27</a:t>
            </a:fld>
            <a:endParaRPr lang="en-US"/>
          </a:p>
        </p:txBody>
      </p:sp>
    </p:spTree>
    <p:extLst>
      <p:ext uri="{BB962C8B-B14F-4D97-AF65-F5344CB8AC3E}">
        <p14:creationId xmlns:p14="http://schemas.microsoft.com/office/powerpoint/2010/main" val="19007561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Même lorsque vous ne comprenez pas pourquoi le Seigneur permet que des choses douloureuses se produisent, demandez de l'aide, appuyez-vous sur une personne de confiance, parlez de ce qui vous blesse. Vous n'êtes pas </a:t>
            </a:r>
            <a:r>
              <a:rPr lang="fr-FR" sz="1200" kern="1200" dirty="0" smtClean="0">
                <a:solidFill>
                  <a:schemeClr val="tx1"/>
                </a:solidFill>
                <a:effectLst/>
                <a:latin typeface="+mn-lt"/>
                <a:ea typeface="+mn-ea"/>
                <a:cs typeface="+mn-cs"/>
              </a:rPr>
              <a:t>seules. </a:t>
            </a:r>
            <a:r>
              <a:rPr lang="fr-FR" sz="1200" kern="1200" dirty="0">
                <a:solidFill>
                  <a:schemeClr val="tx1"/>
                </a:solidFill>
                <a:effectLst/>
                <a:latin typeface="+mn-lt"/>
                <a:ea typeface="+mn-ea"/>
                <a:cs typeface="+mn-cs"/>
              </a:rPr>
              <a:t>Enfin, soyez </a:t>
            </a:r>
            <a:r>
              <a:rPr lang="fr-FR" sz="1200" kern="1200" dirty="0" smtClean="0">
                <a:solidFill>
                  <a:schemeClr val="tx1"/>
                </a:solidFill>
                <a:effectLst/>
                <a:latin typeface="+mn-lt"/>
                <a:ea typeface="+mn-ea"/>
                <a:cs typeface="+mn-cs"/>
              </a:rPr>
              <a:t>patientes, </a:t>
            </a:r>
            <a:r>
              <a:rPr lang="fr-FR" sz="1200" kern="1200" dirty="0">
                <a:solidFill>
                  <a:schemeClr val="tx1"/>
                </a:solidFill>
                <a:effectLst/>
                <a:latin typeface="+mn-lt"/>
                <a:ea typeface="+mn-ea"/>
                <a:cs typeface="+mn-cs"/>
              </a:rPr>
              <a:t>car il ne permettra pas que la douleur aille au-delà de ce que vous pouvez supporter. En attendant, accrochez-vous à des promesses comme celles-ci :</a:t>
            </a:r>
            <a:endParaRPr lang="en-US" sz="1200"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Ils m'avaient surpris au jour de ma détresse; </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Mais l'Éternel fut mon appui.</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Il m'a mis au large, </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Il m'a sauvé, parce qu'il m'aime.</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Psaume 18:18, 19</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28</a:t>
            </a:fld>
            <a:endParaRPr lang="en-US"/>
          </a:p>
        </p:txBody>
      </p:sp>
    </p:spTree>
    <p:extLst>
      <p:ext uri="{BB962C8B-B14F-4D97-AF65-F5344CB8AC3E}">
        <p14:creationId xmlns:p14="http://schemas.microsoft.com/office/powerpoint/2010/main" val="3610035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i="1" kern="1200" dirty="0">
                <a:solidFill>
                  <a:schemeClr val="tx1"/>
                </a:solidFill>
                <a:effectLst/>
                <a:latin typeface="+mn-lt"/>
                <a:ea typeface="+mn-ea"/>
                <a:cs typeface="+mn-cs"/>
              </a:rPr>
              <a:t>Il te couvrira de ses plumes, </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Et tu trouveras un refuge sous ses ailes; </a:t>
            </a:r>
            <a:endParaRPr lang="en-US"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Sa fidélité est un bouclier et une cuirasse.</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Psaume 91:4</a:t>
            </a:r>
            <a:endParaRPr lang="en-US" sz="12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Que Dieu bénisse chacun de nous alors que nous permettons au Seigneur de nous aider à solutionner nos problèmes et à résoudre nos situations douloureuses. Que Dieu nous donne la sagesse, en tant qu'église et en tant qu'individus, pour soutenir de façon significative ceux qui souffrent. Puissions-nous </a:t>
            </a:r>
            <a:r>
              <a:rPr lang="fr-FR" sz="1200" kern="1200" dirty="0" smtClean="0">
                <a:solidFill>
                  <a:schemeClr val="tx1"/>
                </a:solidFill>
                <a:effectLst/>
                <a:latin typeface="+mn-lt"/>
                <a:ea typeface="+mn-ea"/>
                <a:cs typeface="+mn-cs"/>
              </a:rPr>
              <a:t>toutes </a:t>
            </a:r>
            <a:r>
              <a:rPr lang="fr-FR" sz="1200" kern="1200" dirty="0">
                <a:solidFill>
                  <a:schemeClr val="tx1"/>
                </a:solidFill>
                <a:effectLst/>
                <a:latin typeface="+mn-lt"/>
                <a:ea typeface="+mn-ea"/>
                <a:cs typeface="+mn-cs"/>
              </a:rPr>
              <a:t>choisir </a:t>
            </a:r>
            <a:r>
              <a:rPr lang="fr-FR" sz="1200" b="1" u="sng" kern="1200" dirty="0">
                <a:solidFill>
                  <a:schemeClr val="tx1"/>
                </a:solidFill>
                <a:effectLst/>
                <a:latin typeface="+mn-lt"/>
                <a:ea typeface="+mn-ea"/>
                <a:cs typeface="+mn-cs"/>
              </a:rPr>
              <a:t>la voie de Dieu vers la résilience.</a:t>
            </a:r>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Amen.</a:t>
            </a:r>
            <a:endParaRPr lang="en-US" sz="12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29</a:t>
            </a:fld>
            <a:endParaRPr lang="en-US"/>
          </a:p>
        </p:txBody>
      </p:sp>
    </p:spTree>
    <p:extLst>
      <p:ext uri="{BB962C8B-B14F-4D97-AF65-F5344CB8AC3E}">
        <p14:creationId xmlns:p14="http://schemas.microsoft.com/office/powerpoint/2010/main" val="325344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Pour commencer, nous devons répondre à la question : Qu’est-ce que la résilience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première définition du </a:t>
            </a:r>
            <a:r>
              <a:rPr lang="fr-FR" sz="1200" i="1" kern="1200" dirty="0" err="1">
                <a:solidFill>
                  <a:schemeClr val="tx1"/>
                </a:solidFill>
                <a:effectLst/>
                <a:latin typeface="+mn-lt"/>
                <a:ea typeface="+mn-ea"/>
                <a:cs typeface="+mn-cs"/>
              </a:rPr>
              <a:t>Merriam-Webster’s</a:t>
            </a:r>
            <a:r>
              <a:rPr lang="fr-FR" sz="1200" i="1" kern="1200" dirty="0">
                <a:solidFill>
                  <a:schemeClr val="tx1"/>
                </a:solidFill>
                <a:effectLst/>
                <a:latin typeface="+mn-lt"/>
                <a:ea typeface="+mn-ea"/>
                <a:cs typeface="+mn-cs"/>
              </a:rPr>
              <a:t> </a:t>
            </a:r>
            <a:r>
              <a:rPr lang="fr-FR" sz="1200" i="1" kern="1200" dirty="0" err="1">
                <a:solidFill>
                  <a:schemeClr val="tx1"/>
                </a:solidFill>
                <a:effectLst/>
                <a:latin typeface="+mn-lt"/>
                <a:ea typeface="+mn-ea"/>
                <a:cs typeface="+mn-cs"/>
              </a:rPr>
              <a:t>Collegiate</a:t>
            </a:r>
            <a:r>
              <a:rPr lang="fr-FR" sz="1200" i="1" kern="1200" dirty="0">
                <a:solidFill>
                  <a:schemeClr val="tx1"/>
                </a:solidFill>
                <a:effectLst/>
                <a:latin typeface="+mn-lt"/>
                <a:ea typeface="+mn-ea"/>
                <a:cs typeface="+mn-cs"/>
              </a:rPr>
              <a:t> </a:t>
            </a:r>
            <a:r>
              <a:rPr lang="fr-FR" sz="1200" i="1" kern="1200" dirty="0" err="1">
                <a:solidFill>
                  <a:schemeClr val="tx1"/>
                </a:solidFill>
                <a:effectLst/>
                <a:latin typeface="+mn-lt"/>
                <a:ea typeface="+mn-ea"/>
                <a:cs typeface="+mn-cs"/>
              </a:rPr>
              <a:t>Dictionary</a:t>
            </a:r>
            <a:r>
              <a:rPr lang="fr-FR" sz="1200" kern="1200" dirty="0">
                <a:solidFill>
                  <a:schemeClr val="tx1"/>
                </a:solidFill>
                <a:effectLst/>
                <a:latin typeface="+mn-lt"/>
                <a:ea typeface="+mn-ea"/>
                <a:cs typeface="+mn-cs"/>
              </a:rPr>
              <a:t> [dictionnaire collégial de </a:t>
            </a:r>
            <a:r>
              <a:rPr lang="fr-FR" sz="1200" kern="1200" dirty="0" err="1">
                <a:solidFill>
                  <a:schemeClr val="tx1"/>
                </a:solidFill>
                <a:effectLst/>
                <a:latin typeface="+mn-lt"/>
                <a:ea typeface="+mn-ea"/>
                <a:cs typeface="+mn-cs"/>
              </a:rPr>
              <a:t>Merriam</a:t>
            </a:r>
            <a:r>
              <a:rPr lang="fr-FR" sz="1200" kern="1200" dirty="0">
                <a:solidFill>
                  <a:schemeClr val="tx1"/>
                </a:solidFill>
                <a:effectLst/>
                <a:latin typeface="+mn-lt"/>
                <a:ea typeface="+mn-ea"/>
                <a:cs typeface="+mn-cs"/>
              </a:rPr>
              <a:t>-Webster] définit la résilience comme étant « </a:t>
            </a:r>
            <a:r>
              <a:rPr lang="fr-FR" sz="1200" i="1" kern="1200" dirty="0">
                <a:solidFill>
                  <a:schemeClr val="tx1"/>
                </a:solidFill>
                <a:effectLst/>
                <a:latin typeface="+mn-lt"/>
                <a:ea typeface="+mn-ea"/>
                <a:cs typeface="+mn-cs"/>
              </a:rPr>
              <a:t>la capacité d'un corps contracté/tendu à retrouver sa taille et sa forme après une déformation causée notamment par un effort de compression.</a:t>
            </a:r>
            <a:r>
              <a:rPr lang="fr-FR" sz="1200" kern="1200" dirty="0">
                <a:solidFill>
                  <a:schemeClr val="tx1"/>
                </a:solidFill>
                <a:effectLst/>
                <a:latin typeface="+mn-lt"/>
                <a:ea typeface="+mn-ea"/>
                <a:cs typeface="+mn-cs"/>
              </a:rPr>
              <a:t> » Ce type de résilience </a:t>
            </a:r>
            <a:r>
              <a:rPr lang="fr-FR" sz="1200" kern="1200" dirty="0" smtClean="0">
                <a:solidFill>
                  <a:schemeClr val="tx1"/>
                </a:solidFill>
                <a:effectLst/>
                <a:latin typeface="+mn-lt"/>
                <a:ea typeface="+mn-ea"/>
                <a:cs typeface="+mn-cs"/>
              </a:rPr>
              <a:t>est</a:t>
            </a:r>
            <a:r>
              <a:rPr lang="fr-FR" sz="1200" kern="1200" baseline="0" dirty="0" smtClean="0">
                <a:solidFill>
                  <a:schemeClr val="tx1"/>
                </a:solidFill>
                <a:effectLst/>
                <a:latin typeface="+mn-lt"/>
                <a:ea typeface="+mn-ea"/>
                <a:cs typeface="+mn-cs"/>
              </a:rPr>
              <a:t> visible </a:t>
            </a:r>
            <a:r>
              <a:rPr lang="fr-FR" sz="1200" kern="1200" dirty="0" smtClean="0">
                <a:solidFill>
                  <a:schemeClr val="tx1"/>
                </a:solidFill>
                <a:effectLst/>
                <a:latin typeface="+mn-lt"/>
                <a:ea typeface="+mn-ea"/>
                <a:cs typeface="+mn-cs"/>
              </a:rPr>
              <a:t>après </a:t>
            </a:r>
            <a:r>
              <a:rPr lang="fr-FR" sz="1200" kern="1200" dirty="0">
                <a:solidFill>
                  <a:schemeClr val="tx1"/>
                </a:solidFill>
                <a:effectLst/>
                <a:latin typeface="+mn-lt"/>
                <a:ea typeface="+mn-ea"/>
                <a:cs typeface="+mn-cs"/>
              </a:rPr>
              <a:t>la grossesse lorsqu’une femme enceinte retrouve ses formes d’avant l’accouchement.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3</a:t>
            </a:fld>
            <a:endParaRPr lang="en-US"/>
          </a:p>
        </p:txBody>
      </p:sp>
    </p:spTree>
    <p:extLst>
      <p:ext uri="{BB962C8B-B14F-4D97-AF65-F5344CB8AC3E}">
        <p14:creationId xmlns:p14="http://schemas.microsoft.com/office/powerpoint/2010/main" val="3870957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La deuxième définition est « </a:t>
            </a:r>
            <a:r>
              <a:rPr lang="fr-FR" sz="1200" i="1" kern="1200" dirty="0">
                <a:solidFill>
                  <a:schemeClr val="tx1"/>
                </a:solidFill>
                <a:effectLst/>
                <a:latin typeface="+mn-lt"/>
                <a:ea typeface="+mn-ea"/>
                <a:cs typeface="+mn-cs"/>
              </a:rPr>
              <a:t>la capacité de se remettre de ou de s’adapter facilement à un malheur ou à un changement.</a:t>
            </a:r>
            <a:r>
              <a:rPr lang="fr-FR" sz="1200" kern="1200" dirty="0">
                <a:solidFill>
                  <a:schemeClr val="tx1"/>
                </a:solidFill>
                <a:effectLst/>
                <a:latin typeface="+mn-lt"/>
                <a:ea typeface="+mn-ea"/>
                <a:cs typeface="+mn-cs"/>
              </a:rPr>
              <a:t> » Ce type de « résilience est le processus d’une bonne adaptation face à un événement traumatisant tel que l'adversité/l’opposition, un traumatisme, une tragédie, des menaces ou des sources de stress significatives. »</a:t>
            </a:r>
            <a:r>
              <a:rPr lang="fr-FR" sz="1200" kern="1200" baseline="30000" dirty="0">
                <a:solidFill>
                  <a:schemeClr val="tx1"/>
                </a:solidFill>
                <a:effectLst/>
                <a:latin typeface="+mn-lt"/>
                <a:ea typeface="+mn-ea"/>
                <a:cs typeface="+mn-cs"/>
              </a:rPr>
              <a:t>1</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APA. </a:t>
            </a:r>
            <a:r>
              <a:rPr lang="en-US" sz="1200" i="1" kern="1200" dirty="0" err="1" smtClean="0">
                <a:solidFill>
                  <a:schemeClr val="tx1"/>
                </a:solidFill>
                <a:effectLst/>
                <a:latin typeface="+mn-lt"/>
                <a:ea typeface="+mn-ea"/>
                <a:cs typeface="+mn-cs"/>
              </a:rPr>
              <a:t>Voir</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American </a:t>
            </a:r>
            <a:r>
              <a:rPr lang="en-US" sz="1200" kern="1200" dirty="0">
                <a:solidFill>
                  <a:schemeClr val="tx1"/>
                </a:solidFill>
                <a:effectLst/>
                <a:latin typeface="+mn-lt"/>
                <a:ea typeface="+mn-ea"/>
                <a:cs typeface="+mn-cs"/>
              </a:rPr>
              <a:t>Psychological Association. The Road to Resilience: what is resilience? </a:t>
            </a:r>
            <a:r>
              <a:rPr lang="en-US" sz="1200" kern="1200" dirty="0" err="1" smtClean="0">
                <a:solidFill>
                  <a:schemeClr val="tx1"/>
                </a:solidFill>
                <a:effectLst/>
                <a:latin typeface="+mn-lt"/>
                <a:ea typeface="+mn-ea"/>
                <a:cs typeface="+mn-cs"/>
              </a:rPr>
              <a:t>Consult</a:t>
            </a:r>
            <a:r>
              <a:rPr lang="en-US" sz="1200" kern="1200" dirty="0" err="1" smtClean="0">
                <a:solidFill>
                  <a:schemeClr val="tx1"/>
                </a:solidFill>
                <a:effectLst/>
                <a:latin typeface="+mn-lt"/>
                <a:ea typeface="+mn-ea"/>
                <a:cs typeface="+mn-cs"/>
              </a:rPr>
              <a:t>é</a:t>
            </a:r>
            <a:r>
              <a:rPr lang="en-US" sz="1200" kern="1200" dirty="0" smtClean="0">
                <a:solidFill>
                  <a:schemeClr val="tx1"/>
                </a:solidFill>
                <a:effectLst/>
                <a:latin typeface="+mn-lt"/>
                <a:ea typeface="+mn-ea"/>
                <a:cs typeface="+mn-cs"/>
              </a:rPr>
              <a:t> le 13 m</a:t>
            </a:r>
            <a:r>
              <a:rPr lang="en-US" sz="1200" kern="1200" dirty="0" smtClean="0">
                <a:solidFill>
                  <a:schemeClr val="tx1"/>
                </a:solidFill>
                <a:effectLst/>
                <a:latin typeface="+mn-lt"/>
                <a:ea typeface="+mn-ea"/>
                <a:cs typeface="+mn-cs"/>
              </a:rPr>
              <a:t>ars </a:t>
            </a:r>
            <a:r>
              <a:rPr lang="en-US" sz="1200" kern="1200" dirty="0">
                <a:solidFill>
                  <a:schemeClr val="tx1"/>
                </a:solidFill>
                <a:effectLst/>
                <a:latin typeface="+mn-lt"/>
                <a:ea typeface="+mn-ea"/>
                <a:cs typeface="+mn-cs"/>
              </a:rPr>
              <a:t>2019. </a:t>
            </a:r>
            <a:r>
              <a:rPr lang="en-US" sz="1200" u="sng" kern="1200" dirty="0">
                <a:solidFill>
                  <a:schemeClr val="tx1"/>
                </a:solidFill>
                <a:effectLst/>
                <a:latin typeface="+mn-lt"/>
                <a:ea typeface="+mn-ea"/>
                <a:cs typeface="+mn-cs"/>
                <a:hlinkClick r:id="rId3"/>
              </a:rPr>
              <a:t>https://www.apa.org/helpcenter/road-resilience</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4</a:t>
            </a:fld>
            <a:endParaRPr lang="en-US"/>
          </a:p>
        </p:txBody>
      </p:sp>
    </p:spTree>
    <p:extLst>
      <p:ext uri="{BB962C8B-B14F-4D97-AF65-F5344CB8AC3E}">
        <p14:creationId xmlns:p14="http://schemas.microsoft.com/office/powerpoint/2010/main" val="2136006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highlight>
                  <a:srgbClr val="FFFF00"/>
                </a:highlight>
                <a:latin typeface="+mn-lt"/>
                <a:ea typeface="+mn-ea"/>
                <a:cs typeface="+mn-cs"/>
              </a:rPr>
              <a:t>Les gens ont besoin de se sentir optimistes et utiles, et ces inclinations données par Dieu les aident à se relever et à affronter la nouvelle normalité avec souplesse et adaptabilité.</a:t>
            </a:r>
            <a:endParaRPr lang="en-US" sz="1200" kern="1200" dirty="0">
              <a:solidFill>
                <a:schemeClr val="tx1"/>
              </a:solidFill>
              <a:effectLst/>
              <a:highlight>
                <a:srgbClr val="FFFF00"/>
              </a:highlight>
              <a:latin typeface="+mn-lt"/>
              <a:ea typeface="+mn-ea"/>
              <a:cs typeface="+mn-cs"/>
            </a:endParaRP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Un pasteur a remarqué que les gens peuvent ne pas revenir à la forme originale, mais à une forme plus fine ou peut-être moindre. « Mais il y a au moins cette capacité incroyable de revenir à l’état presque initial après avoir été courbé. . . compressé. . . ou étiré. »</a:t>
            </a:r>
            <a:r>
              <a:rPr lang="fr-FR" sz="1200" kern="1200" baseline="30000" dirty="0">
                <a:solidFill>
                  <a:schemeClr val="tx1"/>
                </a:solidFill>
                <a:effectLst/>
                <a:latin typeface="+mn-lt"/>
                <a:ea typeface="+mn-ea"/>
                <a:cs typeface="+mn-cs"/>
              </a:rPr>
              <a:t>2</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Certaines expériences de la vie pouvant causer un stress et un traumatisme importants sont la violence domestique, les viols ou autres agressions, les catastrophes naturelles, les incendies, le terrorisme, la guerre, la persécution, la mort soudaine d'un être cher, la trahison d'un conjoint, le diagnostic d'une maladie terminale. Les soldats qui survivent au front après une guerre sont connus pour être traumatisés, non seulement parce que leur vie est en danger, mais aussi parce qu'ils ont été souvent témoins des blessures graves ou de la mort d'autres combattants.</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En cas de traumatisme, les blessures laissent des traces psychologiques. Les événements traumatiques peuvent produire une douleur émotionnelle et physique qui perdure. Certains éléments déclencheurs font revivre aux victimes les épisodes de violence. Carmen n’a besoin que d’une bouffée d’eau de Cologne pour se souvenir des doigts de son agresseur autour de son cou. Parfois, lorsque ces souvenirs envahissants refont surface, elle ressent la douleur des bleus sur son cou, une ecchymose qui n'existe pourtant plus. Mark se réveille souvent suite aux cauchemars qu’il a de son patron, ce superviseur cruel, qui lui hurlait dessus et le tyrannisait, exigeant de lui un travail excessif bien que sous-payé.</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 processus de guérison peut être lent, cependant lorsque nous sommes guéris, nous pouvons nous souvenir de ces événements sans ressentir la douleur et la peur.</a:t>
            </a:r>
            <a:endParaRPr lang="en-US" sz="1200" kern="1200" dirty="0">
              <a:solidFill>
                <a:schemeClr val="tx1"/>
              </a:solidFill>
              <a:effectLst/>
              <a:latin typeface="+mn-lt"/>
              <a:ea typeface="+mn-ea"/>
              <a:cs typeface="+mn-cs"/>
            </a:endParaRP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300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Rev. Philip A. C. Clarke. A Good Word for Resilience. </a:t>
            </a:r>
            <a:r>
              <a:rPr lang="en-US" sz="1200" kern="1200" dirty="0" err="1" smtClean="0">
                <a:solidFill>
                  <a:schemeClr val="tx1"/>
                </a:solidFill>
                <a:effectLst/>
                <a:latin typeface="+mn-lt"/>
                <a:ea typeface="+mn-ea"/>
                <a:cs typeface="+mn-cs"/>
              </a:rPr>
              <a:t>Consult</a:t>
            </a:r>
            <a:r>
              <a:rPr lang="en-US" sz="1200" kern="1200" dirty="0" err="1" smtClean="0">
                <a:solidFill>
                  <a:schemeClr val="tx1"/>
                </a:solidFill>
                <a:effectLst/>
                <a:latin typeface="+mn-lt"/>
                <a:ea typeface="+mn-ea"/>
                <a:cs typeface="+mn-cs"/>
              </a:rPr>
              <a:t>é</a:t>
            </a:r>
            <a:r>
              <a:rPr lang="en-US" sz="1200" kern="1200" dirty="0" smtClean="0">
                <a:solidFill>
                  <a:schemeClr val="tx1"/>
                </a:solidFill>
                <a:effectLst/>
                <a:latin typeface="+mn-lt"/>
                <a:ea typeface="+mn-ea"/>
                <a:cs typeface="+mn-cs"/>
              </a:rPr>
              <a:t> le 13 mars 2019</a:t>
            </a:r>
            <a:r>
              <a:rPr lang="en-US" sz="1200" kern="1200" dirty="0" smtClean="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3"/>
              </a:rPr>
              <a:t>http://www.philipclarke.org/sermons/A%20GOOD%20WORD%20FOR%20RESILIENCE.pdf</a:t>
            </a:r>
            <a:r>
              <a:rPr lang="en-US" sz="1200" u="sng"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5"/>
          </p:nvPr>
        </p:nvSpPr>
        <p:spPr/>
        <p:txBody>
          <a:bodyPr/>
          <a:lstStyle/>
          <a:p>
            <a:fld id="{AEC00872-380A-4149-8F93-7D63A98338B2}" type="slidenum">
              <a:rPr lang="en-US" smtClean="0"/>
              <a:t>5</a:t>
            </a:fld>
            <a:endParaRPr lang="en-US"/>
          </a:p>
        </p:txBody>
      </p:sp>
    </p:spTree>
    <p:extLst>
      <p:ext uri="{BB962C8B-B14F-4D97-AF65-F5344CB8AC3E}">
        <p14:creationId xmlns:p14="http://schemas.microsoft.com/office/powerpoint/2010/main" val="966594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Comment Carmen et Mark ont-ils surmonté la douleur et la peur ? </a:t>
            </a:r>
          </a:p>
          <a:p>
            <a:endParaRPr lang="en-US" sz="1200" b="1" u="sng" kern="1200" dirty="0">
              <a:solidFill>
                <a:schemeClr val="tx1"/>
              </a:solidFill>
              <a:effectLst/>
              <a:latin typeface="+mn-lt"/>
              <a:ea typeface="+mn-ea"/>
              <a:cs typeface="+mn-cs"/>
            </a:endParaRPr>
          </a:p>
          <a:p>
            <a:r>
              <a:rPr lang="fr-FR" sz="1200" b="1" u="sng" kern="1200" dirty="0">
                <a:solidFill>
                  <a:schemeClr val="tx1"/>
                </a:solidFill>
                <a:effectLst/>
                <a:latin typeface="+mn-lt"/>
                <a:ea typeface="+mn-ea"/>
                <a:cs typeface="+mn-cs"/>
              </a:rPr>
              <a:t>Dieu leur a montré la voie vers la résilience en s’appuyant sur des stratégies spirituelles</a:t>
            </a:r>
            <a:r>
              <a:rPr lang="fr-FR" sz="1200" kern="1200" dirty="0">
                <a:solidFill>
                  <a:schemeClr val="tx1"/>
                </a:solidFill>
                <a:effectLst/>
                <a:latin typeface="+mn-lt"/>
                <a:ea typeface="+mn-ea"/>
                <a:cs typeface="+mn-cs"/>
              </a:rPr>
              <a:t>. Ils ont trouvé la paix en récitant et en mémorisant des promesses bibliques rassurantes. Ils ont reçu le soutien d’une communauté de croyants bienveillants à l'église. Ils ont trouvé du réconfort dans la prière alors qu’ils développaient une amitié avec Dieu, Lui confiant leurs sentiments les plus profonds et Lui parlant tout au long de la journée comme à un meilleur ami.</a:t>
            </a:r>
            <a:r>
              <a:rPr lang="en-US" dirty="0">
                <a:effectLst/>
              </a:rPr>
              <a:t>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Joseph M. </a:t>
            </a:r>
            <a:r>
              <a:rPr lang="fr-FR" sz="1200" kern="1200" dirty="0" err="1">
                <a:solidFill>
                  <a:schemeClr val="tx1"/>
                </a:solidFill>
                <a:effectLst/>
                <a:latin typeface="+mn-lt"/>
                <a:ea typeface="+mn-ea"/>
                <a:cs typeface="+mn-cs"/>
              </a:rPr>
              <a:t>Scriven</a:t>
            </a:r>
            <a:r>
              <a:rPr lang="fr-FR" sz="1200" kern="1200" dirty="0">
                <a:solidFill>
                  <a:schemeClr val="tx1"/>
                </a:solidFill>
                <a:effectLst/>
                <a:latin typeface="+mn-lt"/>
                <a:ea typeface="+mn-ea"/>
                <a:cs typeface="+mn-cs"/>
              </a:rPr>
              <a:t> a également compris ce genre de prière quand il a écrit les paroles de cet hymne si bien connu : « Quel ami fidèle et tendre ? » Une des strophes dit : « Disons-lui toutes nos craintes, Ouvrons-lui tout notre cœur… Il nous suit dans la mêlée, Nous entoure de ses bras… » </a:t>
            </a:r>
            <a:endParaRPr lang="en-US"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Comment les chrétiens comprennent-ils la résilience ? Lorsque nous vivons un événement traumatisant, nous demandons à Dieu : « Qu'essaies-tu de m’enseigner ? Quelles leçons dois-je retenir ? » « Comment dois-je grandir avec cette expérience ? » </a:t>
            </a:r>
            <a:r>
              <a:rPr lang="fr-FR" sz="1200" b="1" u="sng" kern="1200" dirty="0">
                <a:solidFill>
                  <a:schemeClr val="tx1"/>
                </a:solidFill>
                <a:effectLst/>
                <a:latin typeface="+mn-lt"/>
                <a:ea typeface="+mn-ea"/>
                <a:cs typeface="+mn-cs"/>
              </a:rPr>
              <a:t>Et Dieu nous montre la voie vers la résilience.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Tout au long de la Bible, nous lisons des histoires de personnes qui rencontrent des difficultés, qui subissent des abus et qui sont victimes de tragédies, et qui pourtant deviennent courageuses à la suite de ces traumatismes. Depuis qu'Adam et Eve ont perdu leur demeure dans le jardin, l'humanité a découvert des comportements et des pensées qui conduisent à la résilience.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6</a:t>
            </a:fld>
            <a:endParaRPr lang="en-US"/>
          </a:p>
        </p:txBody>
      </p:sp>
    </p:spTree>
    <p:extLst>
      <p:ext uri="{BB962C8B-B14F-4D97-AF65-F5344CB8AC3E}">
        <p14:creationId xmlns:p14="http://schemas.microsoft.com/office/powerpoint/2010/main" val="3899780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FR" sz="1200" kern="1200" dirty="0">
                <a:solidFill>
                  <a:schemeClr val="tx1"/>
                </a:solidFill>
                <a:effectLst/>
                <a:latin typeface="+mn-lt"/>
                <a:ea typeface="+mn-ea"/>
                <a:cs typeface="+mn-cs"/>
              </a:rPr>
              <a:t>La résilience n'est pas un trait de personnalité. </a:t>
            </a:r>
          </a:p>
          <a:p>
            <a:pPr marL="171450" indent="-171450">
              <a:buFont typeface="Arial" panose="020B0604020202020204" pitchFamily="34" charset="0"/>
              <a:buChar char="•"/>
            </a:pPr>
            <a:r>
              <a:rPr lang="fr-FR" sz="1200" kern="1200" dirty="0">
                <a:solidFill>
                  <a:schemeClr val="tx1"/>
                </a:solidFill>
                <a:effectLst/>
                <a:latin typeface="+mn-lt"/>
                <a:ea typeface="+mn-ea"/>
                <a:cs typeface="+mn-cs"/>
              </a:rPr>
              <a:t>Elle est un mode de vie qui doit être appris et pratiqué.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tx1"/>
                </a:solidFill>
                <a:effectLst/>
                <a:latin typeface="+mn-lt"/>
                <a:ea typeface="+mn-ea"/>
                <a:cs typeface="+mn-cs"/>
              </a:rPr>
              <a:t>La résilience consiste à rebondir, à continuer, à reconstruire, à pardonner et à reprendre la vie généreuse et aimante que Dieu veut pour nous.</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Parfois, des événements tragiques découlent de mauvais choix. Jacob fait face à son frère Esaü alors qu'il porte la culpabilité d'avoir volé le droit de naissance. En raison du péché commis par le roi David avec Bath </a:t>
            </a:r>
            <a:r>
              <a:rPr lang="fr-FR" sz="1200" kern="1200" dirty="0" err="1">
                <a:solidFill>
                  <a:schemeClr val="tx1"/>
                </a:solidFill>
                <a:effectLst/>
                <a:latin typeface="+mn-lt"/>
                <a:ea typeface="+mn-ea"/>
                <a:cs typeface="+mn-cs"/>
              </a:rPr>
              <a:t>Schéba</a:t>
            </a:r>
            <a:r>
              <a:rPr lang="fr-FR" sz="1200" kern="1200" dirty="0">
                <a:solidFill>
                  <a:schemeClr val="tx1"/>
                </a:solidFill>
                <a:effectLst/>
                <a:latin typeface="+mn-lt"/>
                <a:ea typeface="+mn-ea"/>
                <a:cs typeface="+mn-cs"/>
              </a:rPr>
              <a:t>, il a dû subir la mort de leur fils nouveau-né. En revanche, il arrive que la personne ne fasse pas de mauvais choix mais elle est victime d'un traumatisme, comme c’est le cas pour Tamar qui a été violée.</a:t>
            </a:r>
            <a:endParaRPr lang="en-US"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Paul ne fait pas de mauvais choix en devenant évangéliste et missionnaire de Dieu. Pourtant, tout au long de son ministère, il a subi des traumatismes liés à des abus et à la persécution. Il est terrorisé par les foules. Il est lapidé et pris pour mort. Il est traîné devant un tribunal et injustement accusé. Il est battu et mis en prison. Il est naufragé et même mordu par un serpent venimeux. Et la plupart de ces événements se produisent plusieurs fois.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AEC00872-380A-4149-8F93-7D63A98338B2}" type="slidenum">
              <a:rPr lang="en-US" smtClean="0"/>
              <a:t>7</a:t>
            </a:fld>
            <a:endParaRPr lang="en-US"/>
          </a:p>
        </p:txBody>
      </p:sp>
    </p:spTree>
    <p:extLst>
      <p:ext uri="{BB962C8B-B14F-4D97-AF65-F5344CB8AC3E}">
        <p14:creationId xmlns:p14="http://schemas.microsoft.com/office/powerpoint/2010/main" val="1273794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résilience de Paul est évidente quand il écrit les mots mémorables :</a:t>
            </a:r>
            <a:endParaRPr lang="en-US" sz="1200" kern="1200" dirty="0">
              <a:solidFill>
                <a:schemeClr val="tx1"/>
              </a:solidFill>
              <a:effectLst/>
              <a:latin typeface="+mn-lt"/>
              <a:ea typeface="+mn-ea"/>
              <a:cs typeface="+mn-cs"/>
            </a:endParaRPr>
          </a:p>
          <a:p>
            <a:endParaRPr lang="en-US" sz="1200" i="1"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Cette attitude peut sembler contre nature. Cette habilité peut paraître surnaturelle. Pourtant « la résilience est ordinaire, pas extraordinaire. »</a:t>
            </a:r>
            <a:r>
              <a:rPr lang="fr-FR" sz="1200" kern="1200" baseline="30000" dirty="0">
                <a:solidFill>
                  <a:schemeClr val="tx1"/>
                </a:solidFill>
                <a:effectLst/>
                <a:latin typeface="+mn-lt"/>
                <a:ea typeface="+mn-ea"/>
                <a:cs typeface="+mn-cs"/>
              </a:rPr>
              <a:t>3</a:t>
            </a:r>
            <a:r>
              <a:rPr lang="fr-FR" sz="1200" kern="1200" dirty="0">
                <a:solidFill>
                  <a:schemeClr val="tx1"/>
                </a:solidFill>
                <a:effectLst/>
                <a:latin typeface="+mn-lt"/>
                <a:ea typeface="+mn-ea"/>
                <a:cs typeface="+mn-cs"/>
              </a:rPr>
              <a:t> Elle est à la disposition de chacun d'entre nous.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Les conséquences physiques produites par des conditions de vie constamment bouleversées, telles la violence domestique et la violence de la guerre, génèrent d'importantes sources de stress. Les facteurs émotionnels mis en jeu dans les relations tumultueuses permanentes, les situations financières angoissantes et les problèmes de santé génèrent des niveaux de stress élevés. Les déséquilibres incessants liés à l'incertitude, la peur, la peine, l'anxiété et la douleur peuvent être déprimants et dévastateurs. Mais la résilience est ordinaire, et non extraordinaire, pour les humains qui subissent de telles épreuves.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APA. The Road to Resilience: what is resilience? </a:t>
            </a:r>
            <a:r>
              <a:rPr lang="en-US" sz="1200" kern="1200" dirty="0" err="1" smtClean="0">
                <a:solidFill>
                  <a:schemeClr val="tx1"/>
                </a:solidFill>
                <a:effectLst/>
                <a:latin typeface="+mn-lt"/>
                <a:ea typeface="+mn-ea"/>
                <a:cs typeface="+mn-cs"/>
              </a:rPr>
              <a:t>Consult</a:t>
            </a:r>
            <a:r>
              <a:rPr lang="en-US" sz="1200" kern="1200" dirty="0" err="1" smtClean="0">
                <a:solidFill>
                  <a:schemeClr val="tx1"/>
                </a:solidFill>
                <a:effectLst/>
                <a:latin typeface="+mn-lt"/>
                <a:ea typeface="+mn-ea"/>
                <a:cs typeface="+mn-cs"/>
              </a:rPr>
              <a:t>é</a:t>
            </a:r>
            <a:r>
              <a:rPr lang="en-US" sz="1200" kern="1200" dirty="0" smtClean="0">
                <a:solidFill>
                  <a:schemeClr val="tx1"/>
                </a:solidFill>
                <a:effectLst/>
                <a:latin typeface="+mn-lt"/>
                <a:ea typeface="+mn-ea"/>
                <a:cs typeface="+mn-cs"/>
              </a:rPr>
              <a:t> le 13 mars</a:t>
            </a:r>
            <a:r>
              <a:rPr lang="en-US" sz="1200" kern="1200" dirty="0" smtClean="0">
                <a:solidFill>
                  <a:schemeClr val="tx1"/>
                </a:solidFill>
                <a:effectLst/>
                <a:latin typeface="+mn-lt"/>
                <a:ea typeface="+mn-ea"/>
                <a:cs typeface="+mn-cs"/>
              </a:rPr>
              <a:t> </a:t>
            </a:r>
            <a:r>
              <a:rPr lang="en-US" sz="1200" kern="1200" dirty="0">
                <a:solidFill>
                  <a:schemeClr val="tx1"/>
                </a:solidFill>
                <a:effectLst/>
                <a:latin typeface="+mn-lt"/>
                <a:ea typeface="+mn-ea"/>
                <a:cs typeface="+mn-cs"/>
              </a:rPr>
              <a:t>2019. </a:t>
            </a:r>
            <a:r>
              <a:rPr lang="en-US" sz="1200" u="sng" kern="1200" dirty="0">
                <a:solidFill>
                  <a:schemeClr val="tx1"/>
                </a:solidFill>
                <a:effectLst/>
                <a:latin typeface="+mn-lt"/>
                <a:ea typeface="+mn-ea"/>
                <a:cs typeface="+mn-cs"/>
                <a:hlinkClick r:id="rId3"/>
              </a:rPr>
              <a:t>https://www.apa.org/helpcenter/road-resilience</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8</a:t>
            </a:fld>
            <a:endParaRPr lang="en-US"/>
          </a:p>
        </p:txBody>
      </p:sp>
    </p:spTree>
    <p:extLst>
      <p:ext uri="{BB962C8B-B14F-4D97-AF65-F5344CB8AC3E}">
        <p14:creationId xmlns:p14="http://schemas.microsoft.com/office/powerpoint/2010/main" val="3037981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Notre maîtrise de la résilience est liée à notre capacité à gérer les sources de stress importantes et à l’efficacité de notre réseau de soutien. La recherche montre que le fait de nouer des relations de soutien au sein de la famille et en dehors est le principal facteur de développement de la résilience. « Les relations qui créent de l’amour et de la confiance et qui sont des modèles, encouragent, rassurent, et renforcent la résilience d’une personne. »</a:t>
            </a:r>
            <a:r>
              <a:rPr lang="en-US" sz="1200" kern="1200" baseline="30000" dirty="0">
                <a:solidFill>
                  <a:schemeClr val="tx1"/>
                </a:solidFill>
                <a:effectLst/>
                <a:latin typeface="+mn-lt"/>
                <a:ea typeface="+mn-ea"/>
                <a:cs typeface="+mn-cs"/>
              </a:rPr>
              <a:t>4</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Jésus est-il la personne la plus importante de votre réseau de soutien ? </a:t>
            </a:r>
            <a:r>
              <a:rPr lang="fr-FR" sz="1200" b="1" u="sng" kern="1200" dirty="0">
                <a:solidFill>
                  <a:schemeClr val="tx1"/>
                </a:solidFill>
                <a:effectLst/>
                <a:latin typeface="+mn-lt"/>
                <a:ea typeface="+mn-ea"/>
                <a:cs typeface="+mn-cs"/>
              </a:rPr>
              <a:t>Dieu nous montre la voie vers la résilience en s’appuyant sur des stratégies spirituelles.</a:t>
            </a:r>
            <a:r>
              <a:rPr lang="fr-FR" sz="1200" kern="1200" dirty="0">
                <a:solidFill>
                  <a:schemeClr val="tx1"/>
                </a:solidFill>
                <a:effectLst/>
                <a:latin typeface="+mn-lt"/>
                <a:ea typeface="+mn-ea"/>
                <a:cs typeface="+mn-cs"/>
              </a:rPr>
              <a:t> Si nous sommes à l’écoute des conseils de Dieu, nous obtiendrons des résultats plus positifs dans le développement de la résilience. Avec sa sagesse, nous pouvons trouver des solutions aux problèmes, élaborer un plan et aller de l'avant. Nous dépassons notre souffrance avec une force et un but renouvelés.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Souvent, en tant que survivants d'un événement traumatique, nous constatons que notre expérience nous aide à nous identifier aux autres victimes avec plus de sensibilité, de compréhension et de grâce. En soutenant et en rassurant les autres victimes, nous devenons les bras de Jésus qui soulève les blessés et fait sentir sa présence.</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baseline="30000" dirty="0">
              <a:solidFill>
                <a:schemeClr val="tx1"/>
              </a:solidFill>
              <a:effectLst/>
              <a:latin typeface="+mn-lt"/>
              <a:ea typeface="+mn-ea"/>
              <a:cs typeface="+mn-cs"/>
            </a:endParaRPr>
          </a:p>
          <a:p>
            <a:endParaRPr lang="en-US" sz="1200" kern="1200" baseline="300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APA. The Road to Resilience: resilience factors and strategies. </a:t>
            </a:r>
            <a:r>
              <a:rPr lang="en-US" sz="1200" kern="1200" dirty="0" err="1" smtClean="0">
                <a:solidFill>
                  <a:schemeClr val="tx1"/>
                </a:solidFill>
                <a:effectLst/>
                <a:latin typeface="+mn-lt"/>
                <a:ea typeface="+mn-ea"/>
                <a:cs typeface="+mn-cs"/>
              </a:rPr>
              <a:t>Consult</a:t>
            </a:r>
            <a:r>
              <a:rPr lang="en-US" sz="1200" kern="1200" dirty="0" err="1" smtClean="0">
                <a:solidFill>
                  <a:schemeClr val="tx1"/>
                </a:solidFill>
                <a:effectLst/>
                <a:latin typeface="+mn-lt"/>
                <a:ea typeface="+mn-ea"/>
                <a:cs typeface="+mn-cs"/>
              </a:rPr>
              <a:t>é</a:t>
            </a:r>
            <a:r>
              <a:rPr lang="en-US" sz="1200" kern="1200" dirty="0" smtClean="0">
                <a:solidFill>
                  <a:schemeClr val="tx1"/>
                </a:solidFill>
                <a:effectLst/>
                <a:latin typeface="+mn-lt"/>
                <a:ea typeface="+mn-ea"/>
                <a:cs typeface="+mn-cs"/>
              </a:rPr>
              <a:t> le 13 mars 2019.</a:t>
            </a:r>
            <a:r>
              <a:rPr lang="en-US" sz="1200" kern="1200" baseline="0" dirty="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3"/>
              </a:rPr>
              <a:t>https</a:t>
            </a:r>
            <a:r>
              <a:rPr lang="en-US" sz="1200" u="sng" kern="1200" dirty="0">
                <a:solidFill>
                  <a:schemeClr val="tx1"/>
                </a:solidFill>
                <a:effectLst/>
                <a:latin typeface="+mn-lt"/>
                <a:ea typeface="+mn-ea"/>
                <a:cs typeface="+mn-cs"/>
                <a:hlinkClick r:id="rId3"/>
              </a:rPr>
              <a:t>://www.apa.org/helpcenter/road-resilience</a:t>
            </a:r>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AEC00872-380A-4149-8F93-7D63A98338B2}" type="slidenum">
              <a:rPr lang="en-US" smtClean="0"/>
              <a:t>9</a:t>
            </a:fld>
            <a:endParaRPr lang="en-US"/>
          </a:p>
        </p:txBody>
      </p:sp>
    </p:spTree>
    <p:extLst>
      <p:ext uri="{BB962C8B-B14F-4D97-AF65-F5344CB8AC3E}">
        <p14:creationId xmlns:p14="http://schemas.microsoft.com/office/powerpoint/2010/main" val="2355717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E9EA46-73DA-D04A-99B1-16BAACD4A2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3FFE721-DADF-504E-AC1B-CB5E5C9378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4DE4394-64AD-8945-A4B3-0A766BBB56D3}"/>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5" name="Footer Placeholder 4">
            <a:extLst>
              <a:ext uri="{FF2B5EF4-FFF2-40B4-BE49-F238E27FC236}">
                <a16:creationId xmlns="" xmlns:a16="http://schemas.microsoft.com/office/drawing/2014/main" id="{E6E53533-FB48-2241-9454-3A302ACD0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01ADFE2-2190-6443-8F37-5A1FE1485D3D}"/>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87121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FC048E-4CCF-2440-AB2C-C619D08813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FDD7870-BD52-C34A-B9C3-127C82637B9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C58639A-585F-C34B-8901-C5D30D456246}"/>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5" name="Footer Placeholder 4">
            <a:extLst>
              <a:ext uri="{FF2B5EF4-FFF2-40B4-BE49-F238E27FC236}">
                <a16:creationId xmlns="" xmlns:a16="http://schemas.microsoft.com/office/drawing/2014/main" id="{E44DF2B4-5720-8F41-BE0F-6FA12ABD5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E3E8A0E-AC78-ED4A-B365-85388102AB53}"/>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24402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A19BF5DE-3B85-034D-92BA-8FA756386F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9544E9D4-51B0-D747-B060-602C253C59E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8710DAF-A418-6D40-97D2-142C37A55C51}"/>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5" name="Footer Placeholder 4">
            <a:extLst>
              <a:ext uri="{FF2B5EF4-FFF2-40B4-BE49-F238E27FC236}">
                <a16:creationId xmlns="" xmlns:a16="http://schemas.microsoft.com/office/drawing/2014/main" id="{DDF9CD14-95C1-A246-B5E7-13B16A486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9E0E0C4-39F6-3142-8E8A-7E18A8847CD1}"/>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04513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ADD65A-AF63-B847-B5F5-520D3D4A6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C65BE28-25D1-6744-8356-D4BA64A8F0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AAE7DDC-D4AF-E343-B479-35616C92BE80}"/>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5" name="Footer Placeholder 4">
            <a:extLst>
              <a:ext uri="{FF2B5EF4-FFF2-40B4-BE49-F238E27FC236}">
                <a16:creationId xmlns="" xmlns:a16="http://schemas.microsoft.com/office/drawing/2014/main" id="{EEBC8146-74B6-A241-B970-42FBF9792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80D13DA-677A-CF45-9459-D4BC1C5ADB16}"/>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423411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31ABF8-7FDA-BD4E-BC77-0DB8C824E4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E5121675-4F13-534C-BC6B-81D90A11A9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2A592F67-F1FF-E84D-8BA2-74AB3581ECDB}"/>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5" name="Footer Placeholder 4">
            <a:extLst>
              <a:ext uri="{FF2B5EF4-FFF2-40B4-BE49-F238E27FC236}">
                <a16:creationId xmlns="" xmlns:a16="http://schemas.microsoft.com/office/drawing/2014/main" id="{4CC9FFF6-BD6F-BF46-B8D8-6E0391A85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F83F2FD-253C-E64D-BE3B-E11C1B32C2F5}"/>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67017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787D48-E447-794A-BE8F-5C99044362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B9BEF352-D3A0-5746-BE8A-F710883AC9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D47ADDB6-5F0B-A947-AF8A-E6FE6865A0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EEC8DFD-12CB-AB43-910C-23EA6F740C08}"/>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6" name="Footer Placeholder 5">
            <a:extLst>
              <a:ext uri="{FF2B5EF4-FFF2-40B4-BE49-F238E27FC236}">
                <a16:creationId xmlns="" xmlns:a16="http://schemas.microsoft.com/office/drawing/2014/main" id="{01C36F0A-95E1-FE4E-9893-9193A9815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A1BB319-0167-7C44-85F1-7C60EF874E0B}"/>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00099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D9145E-C116-6749-8B71-D65233CB39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786E381-4E69-3B43-84BF-2CDC8A7121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C9EEDFE-5375-7F44-8F33-CA4C2C5346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526A9B4-3333-3B4B-A212-50D8389DB7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B2F1AC9D-AAB8-6F46-B2BA-25B9F450FC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EBD6A443-6FD9-AB42-B454-FAD1588CC0AB}"/>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8" name="Footer Placeholder 7">
            <a:extLst>
              <a:ext uri="{FF2B5EF4-FFF2-40B4-BE49-F238E27FC236}">
                <a16:creationId xmlns="" xmlns:a16="http://schemas.microsoft.com/office/drawing/2014/main" id="{B09047FD-EB49-8E42-A77B-9822929775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C15A280-FF90-C944-A879-43C322A5179B}"/>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353936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066A42-D73E-EF49-8514-899EEEC456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A215F7B9-5844-0E43-9415-3618C47E6B9A}"/>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4" name="Footer Placeholder 3">
            <a:extLst>
              <a:ext uri="{FF2B5EF4-FFF2-40B4-BE49-F238E27FC236}">
                <a16:creationId xmlns="" xmlns:a16="http://schemas.microsoft.com/office/drawing/2014/main" id="{2DC835D1-6968-CC48-ABA2-5A0ACA20F1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E5887EE-CD4E-FE4A-9DD3-337FC61E5256}"/>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224519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117FA1D-CE52-664F-9FEA-1E46795042D8}"/>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3" name="Footer Placeholder 2">
            <a:extLst>
              <a:ext uri="{FF2B5EF4-FFF2-40B4-BE49-F238E27FC236}">
                <a16:creationId xmlns="" xmlns:a16="http://schemas.microsoft.com/office/drawing/2014/main" id="{F66B9636-857F-DB40-BCF9-424D35F72E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419D82F1-E43F-1A46-802C-632F299216AF}"/>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58219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511A6B-DD85-7B42-B744-D7EEF8B82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074D9FD6-9687-5E45-B993-64380A9EE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259453C-C146-5F48-A61D-2797AB31D2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DCBBE15E-874E-064C-AB17-44933F661C97}"/>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6" name="Footer Placeholder 5">
            <a:extLst>
              <a:ext uri="{FF2B5EF4-FFF2-40B4-BE49-F238E27FC236}">
                <a16:creationId xmlns="" xmlns:a16="http://schemas.microsoft.com/office/drawing/2014/main" id="{61F80DBA-AB49-DA49-A8EA-BCD7CA1407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20278D7-EDA3-3A4B-87E0-654F6343961D}"/>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14569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0F3785-F92A-1742-87AF-4F8E7DA360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C46DAC8-26EA-9848-9427-A13FB363C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11403B7A-3994-DF4A-97D2-9E9656958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DCFC738-BA4E-F743-B45D-7CA390A9799E}"/>
              </a:ext>
            </a:extLst>
          </p:cNvPr>
          <p:cNvSpPr>
            <a:spLocks noGrp="1"/>
          </p:cNvSpPr>
          <p:nvPr>
            <p:ph type="dt" sz="half" idx="10"/>
          </p:nvPr>
        </p:nvSpPr>
        <p:spPr/>
        <p:txBody>
          <a:bodyPr/>
          <a:lstStyle/>
          <a:p>
            <a:fld id="{B500654C-45F7-CF43-A820-8AF448F20DD8}" type="datetimeFigureOut">
              <a:rPr lang="en-US" smtClean="0"/>
              <a:t>5/27/19</a:t>
            </a:fld>
            <a:endParaRPr lang="en-US"/>
          </a:p>
        </p:txBody>
      </p:sp>
      <p:sp>
        <p:nvSpPr>
          <p:cNvPr id="6" name="Footer Placeholder 5">
            <a:extLst>
              <a:ext uri="{FF2B5EF4-FFF2-40B4-BE49-F238E27FC236}">
                <a16:creationId xmlns="" xmlns:a16="http://schemas.microsoft.com/office/drawing/2014/main" id="{FC3B6989-4C02-B942-8506-D5E7C55D31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E03B653-F00E-CD45-849C-A06ABA4CCC31}"/>
              </a:ext>
            </a:extLst>
          </p:cNvPr>
          <p:cNvSpPr>
            <a:spLocks noGrp="1"/>
          </p:cNvSpPr>
          <p:nvPr>
            <p:ph type="sldNum" sz="quarter" idx="12"/>
          </p:nvPr>
        </p:nvSpPr>
        <p:spPr/>
        <p:txBody>
          <a:bodyPr/>
          <a:lstStyle/>
          <a:p>
            <a:fld id="{08284B2D-7200-2C48-8C4D-4F6F100A4609}" type="slidenum">
              <a:rPr lang="en-US" smtClean="0"/>
              <a:t>‹#›</a:t>
            </a:fld>
            <a:endParaRPr lang="en-US"/>
          </a:p>
        </p:txBody>
      </p:sp>
    </p:spTree>
    <p:extLst>
      <p:ext uri="{BB962C8B-B14F-4D97-AF65-F5344CB8AC3E}">
        <p14:creationId xmlns:p14="http://schemas.microsoft.com/office/powerpoint/2010/main" val="13336954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5E2563E-E3DA-5A4A-9812-B367491B26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9748E96D-8128-3444-AA2A-21CAFCB8D1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C8BA41D-0ED4-0944-B9AC-65EDF61E2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0654C-45F7-CF43-A820-8AF448F20DD8}" type="datetimeFigureOut">
              <a:rPr lang="en-US" smtClean="0"/>
              <a:t>5/27/19</a:t>
            </a:fld>
            <a:endParaRPr lang="en-US"/>
          </a:p>
        </p:txBody>
      </p:sp>
      <p:sp>
        <p:nvSpPr>
          <p:cNvPr id="5" name="Footer Placeholder 4">
            <a:extLst>
              <a:ext uri="{FF2B5EF4-FFF2-40B4-BE49-F238E27FC236}">
                <a16:creationId xmlns="" xmlns:a16="http://schemas.microsoft.com/office/drawing/2014/main" id="{6E78DCEA-DA38-F74E-8DD6-A2AA24165E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0AF5F97B-A676-3644-A3AF-F21F50C07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84B2D-7200-2C48-8C4D-4F6F100A4609}" type="slidenum">
              <a:rPr lang="en-US" smtClean="0"/>
              <a:t>‹#›</a:t>
            </a:fld>
            <a:endParaRPr lang="en-US"/>
          </a:p>
        </p:txBody>
      </p:sp>
    </p:spTree>
    <p:extLst>
      <p:ext uri="{BB962C8B-B14F-4D97-AF65-F5344CB8AC3E}">
        <p14:creationId xmlns:p14="http://schemas.microsoft.com/office/powerpoint/2010/main" val="880313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jp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close up of an umbrella&#10;&#10;Description automatically generated">
            <a:extLst>
              <a:ext uri="{FF2B5EF4-FFF2-40B4-BE49-F238E27FC236}">
                <a16:creationId xmlns="" xmlns:a16="http://schemas.microsoft.com/office/drawing/2014/main" id="{F26B52A0-14A5-1F45-A20E-7D24EB47ABA8}"/>
              </a:ext>
            </a:extLst>
          </p:cNvPr>
          <p:cNvPicPr>
            <a:picLocks noChangeAspect="1"/>
          </p:cNvPicPr>
          <p:nvPr/>
        </p:nvPicPr>
        <p:blipFill rotWithShape="1">
          <a:blip r:embed="rId3"/>
          <a:srcRect t="20952"/>
          <a:stretch/>
        </p:blipFill>
        <p:spPr>
          <a:xfrm>
            <a:off x="0" y="-319313"/>
            <a:ext cx="12192000" cy="7242628"/>
          </a:xfrm>
          <a:prstGeom prst="rect">
            <a:avLst/>
          </a:prstGeom>
        </p:spPr>
      </p:pic>
      <p:sp>
        <p:nvSpPr>
          <p:cNvPr id="2" name="Title 1">
            <a:extLst>
              <a:ext uri="{FF2B5EF4-FFF2-40B4-BE49-F238E27FC236}">
                <a16:creationId xmlns="" xmlns:a16="http://schemas.microsoft.com/office/drawing/2014/main" id="{E997475D-0C1A-5643-B33E-7F242F2A805A}"/>
              </a:ext>
            </a:extLst>
          </p:cNvPr>
          <p:cNvSpPr>
            <a:spLocks noGrp="1"/>
          </p:cNvSpPr>
          <p:nvPr>
            <p:ph type="ctrTitle"/>
          </p:nvPr>
        </p:nvSpPr>
        <p:spPr>
          <a:xfrm>
            <a:off x="-261257" y="364311"/>
            <a:ext cx="10898776" cy="1348377"/>
          </a:xfrm>
          <a:noFill/>
        </p:spPr>
        <p:txBody>
          <a:bodyPr>
            <a:noAutofit/>
          </a:bodyPr>
          <a:lstStyle/>
          <a:p>
            <a:r>
              <a:rPr lang="en-US" sz="4000" b="1" dirty="0">
                <a:latin typeface="Avenir Next" panose="020B0503020202020204" pitchFamily="34" charset="0"/>
              </a:rPr>
              <a:t>LA VOIE DE DIEU VERS LA RÉSILIENCE :</a:t>
            </a:r>
            <a:r>
              <a:rPr lang="en-US" sz="4000" dirty="0">
                <a:latin typeface="Avenir Next" panose="020B0503020202020204" pitchFamily="34" charset="0"/>
              </a:rPr>
              <a:t/>
            </a:r>
            <a:br>
              <a:rPr lang="en-US" sz="4000" dirty="0">
                <a:latin typeface="Avenir Next" panose="020B0503020202020204" pitchFamily="34" charset="0"/>
              </a:rPr>
            </a:br>
            <a:r>
              <a:rPr lang="en-US" sz="2800" dirty="0">
                <a:solidFill>
                  <a:srgbClr val="FF2F92"/>
                </a:solidFill>
                <a:latin typeface="Avenir Next" panose="020B0503020202020204" pitchFamily="34" charset="0"/>
              </a:rPr>
              <a:t>LA RELIGION POUR PROTECTION</a:t>
            </a:r>
            <a:endParaRPr lang="en-US" sz="4000" dirty="0">
              <a:solidFill>
                <a:srgbClr val="FF2F92"/>
              </a:solidFill>
              <a:latin typeface="Avenir Next" panose="020B0503020202020204" pitchFamily="34" charset="0"/>
            </a:endParaRPr>
          </a:p>
        </p:txBody>
      </p:sp>
      <p:sp>
        <p:nvSpPr>
          <p:cNvPr id="3" name="Subtitle 2">
            <a:extLst>
              <a:ext uri="{FF2B5EF4-FFF2-40B4-BE49-F238E27FC236}">
                <a16:creationId xmlns="" xmlns:a16="http://schemas.microsoft.com/office/drawing/2014/main" id="{FAA8D89D-3FA2-8545-B559-EE297E3B11C2}"/>
              </a:ext>
            </a:extLst>
          </p:cNvPr>
          <p:cNvSpPr>
            <a:spLocks noGrp="1"/>
          </p:cNvSpPr>
          <p:nvPr>
            <p:ph type="subTitle" idx="1"/>
          </p:nvPr>
        </p:nvSpPr>
        <p:spPr>
          <a:xfrm>
            <a:off x="926629" y="5194797"/>
            <a:ext cx="8592457" cy="1070519"/>
          </a:xfrm>
          <a:noFill/>
        </p:spPr>
        <p:txBody>
          <a:bodyPr>
            <a:normAutofit/>
          </a:bodyPr>
          <a:lstStyle/>
          <a:p>
            <a:r>
              <a:rPr lang="en-US" sz="1050" dirty="0">
                <a:solidFill>
                  <a:schemeClr val="bg1"/>
                </a:solidFill>
                <a:latin typeface="Avenir Next" panose="020B0503020202020204" pitchFamily="34" charset="0"/>
              </a:rPr>
              <a:t> JULIAN M. MELGOSA, PHD</a:t>
            </a:r>
          </a:p>
          <a:p>
            <a:r>
              <a:rPr lang="en-US" sz="1050" b="1" dirty="0">
                <a:solidFill>
                  <a:schemeClr val="bg1"/>
                </a:solidFill>
                <a:latin typeface="Avenir Next" panose="020B0503020202020204" pitchFamily="34" charset="0"/>
              </a:rPr>
              <a:t>DIRECTEUR ASSOCIÉ DU DÉPARTMENT DE L’ÉDUCATION</a:t>
            </a:r>
          </a:p>
          <a:p>
            <a:r>
              <a:rPr lang="en-US" sz="1050" b="1" dirty="0">
                <a:solidFill>
                  <a:schemeClr val="bg1"/>
                </a:solidFill>
                <a:latin typeface="Avenir Next" panose="020B0503020202020204" pitchFamily="34" charset="0"/>
              </a:rPr>
              <a:t>CONFÉRENCE GÉNÉRALE DES ADVENTISTES DU 7</a:t>
            </a:r>
            <a:r>
              <a:rPr lang="en-US" sz="1050" b="1" baseline="30000" dirty="0">
                <a:solidFill>
                  <a:schemeClr val="bg1"/>
                </a:solidFill>
                <a:latin typeface="Avenir Next" panose="020B0503020202020204" pitchFamily="34" charset="0"/>
              </a:rPr>
              <a:t>ème </a:t>
            </a:r>
            <a:r>
              <a:rPr lang="en-US" sz="1050" b="1" dirty="0">
                <a:solidFill>
                  <a:schemeClr val="bg1"/>
                </a:solidFill>
                <a:latin typeface="Avenir Next" panose="020B0503020202020204" pitchFamily="34" charset="0"/>
              </a:rPr>
              <a:t>JOUR</a:t>
            </a:r>
          </a:p>
        </p:txBody>
      </p:sp>
      <p:pic>
        <p:nvPicPr>
          <p:cNvPr id="5" name="Picture 4">
            <a:extLst>
              <a:ext uri="{FF2B5EF4-FFF2-40B4-BE49-F238E27FC236}">
                <a16:creationId xmlns="" xmlns:a16="http://schemas.microsoft.com/office/drawing/2014/main" id="{26B9DADF-A5F2-4F40-8F0C-44202CD8E4A8}"/>
              </a:ext>
            </a:extLst>
          </p:cNvPr>
          <p:cNvPicPr/>
          <p:nvPr/>
        </p:nvPicPr>
        <p:blipFill>
          <a:blip r:embed="rId4" cstate="email">
            <a:extLst>
              <a:ext uri="{28A0092B-C50C-407E-A947-70E740481C1C}">
                <a14:useLocalDpi xmlns:a14="http://schemas.microsoft.com/office/drawing/2010/main"/>
              </a:ext>
            </a:extLst>
          </a:blip>
          <a:stretch>
            <a:fillRect/>
          </a:stretch>
        </p:blipFill>
        <p:spPr>
          <a:xfrm>
            <a:off x="432233" y="2246596"/>
            <a:ext cx="1664335" cy="445135"/>
          </a:xfrm>
          <a:prstGeom prst="rect">
            <a:avLst/>
          </a:prstGeom>
        </p:spPr>
      </p:pic>
      <p:sp>
        <p:nvSpPr>
          <p:cNvPr id="6" name="TextBox 5">
            <a:extLst>
              <a:ext uri="{FF2B5EF4-FFF2-40B4-BE49-F238E27FC236}">
                <a16:creationId xmlns="" xmlns:a16="http://schemas.microsoft.com/office/drawing/2014/main" id="{38B44489-03CB-674F-8C21-2491079B59CE}"/>
              </a:ext>
            </a:extLst>
          </p:cNvPr>
          <p:cNvSpPr txBox="1"/>
          <p:nvPr/>
        </p:nvSpPr>
        <p:spPr>
          <a:xfrm>
            <a:off x="2202287" y="4701958"/>
            <a:ext cx="6736997" cy="338554"/>
          </a:xfrm>
          <a:prstGeom prst="rect">
            <a:avLst/>
          </a:prstGeom>
          <a:noFill/>
        </p:spPr>
        <p:txBody>
          <a:bodyPr wrap="square" rtlCol="0">
            <a:spAutoFit/>
          </a:bodyPr>
          <a:lstStyle/>
          <a:p>
            <a:pPr algn="ctr"/>
            <a:r>
              <a:rPr lang="en-US" sz="1600" b="1" spc="300" dirty="0">
                <a:solidFill>
                  <a:schemeClr val="bg1"/>
                </a:solidFill>
                <a:latin typeface="Avenir Next" panose="020B0503020202020204" pitchFamily="34" charset="0"/>
              </a:rPr>
              <a:t>JOURNÉE DE SENSIBILISATION ENDITNOW 2019</a:t>
            </a:r>
          </a:p>
        </p:txBody>
      </p:sp>
      <p:pic>
        <p:nvPicPr>
          <p:cNvPr id="8" name="Picture 7">
            <a:extLst>
              <a:ext uri="{FF2B5EF4-FFF2-40B4-BE49-F238E27FC236}">
                <a16:creationId xmlns="" xmlns:a16="http://schemas.microsoft.com/office/drawing/2014/main" id="{F047EA7A-F41A-424F-8262-87EC4FA067EC}"/>
              </a:ext>
            </a:extLst>
          </p:cNvPr>
          <p:cNvPicPr>
            <a:picLocks noChangeAspect="1"/>
          </p:cNvPicPr>
          <p:nvPr/>
        </p:nvPicPr>
        <p:blipFill>
          <a:blip r:embed="rId5"/>
          <a:stretch>
            <a:fillRect/>
          </a:stretch>
        </p:blipFill>
        <p:spPr>
          <a:xfrm>
            <a:off x="432233" y="2764478"/>
            <a:ext cx="4126888" cy="465598"/>
          </a:xfrm>
          <a:prstGeom prst="rect">
            <a:avLst/>
          </a:prstGeom>
        </p:spPr>
      </p:pic>
    </p:spTree>
    <p:extLst>
      <p:ext uri="{BB962C8B-B14F-4D97-AF65-F5344CB8AC3E}">
        <p14:creationId xmlns:p14="http://schemas.microsoft.com/office/powerpoint/2010/main" val="1475901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7BDCF084-E767-CE4B-89AC-32FFD00E63CE}"/>
              </a:ext>
            </a:extLst>
          </p:cNvPr>
          <p:cNvPicPr>
            <a:picLocks noChangeAspect="1"/>
          </p:cNvPicPr>
          <p:nvPr/>
        </p:nvPicPr>
        <p:blipFill rotWithShape="1">
          <a:blip r:embed="rId3">
            <a:alphaModFix/>
          </a:blip>
          <a:srcRect l="21216" r="8857"/>
          <a:stretch/>
        </p:blipFill>
        <p:spPr>
          <a:xfrm>
            <a:off x="5797543" y="10"/>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 xmlns:a16="http://schemas.microsoft.com/office/drawing/2014/main" id="{2BAFF0D9-5F54-D84C-83DD-25B5C7949E51}"/>
              </a:ext>
            </a:extLst>
          </p:cNvPr>
          <p:cNvSpPr>
            <a:spLocks noGrp="1"/>
          </p:cNvSpPr>
          <p:nvPr>
            <p:ph idx="1"/>
          </p:nvPr>
        </p:nvSpPr>
        <p:spPr>
          <a:xfrm>
            <a:off x="804997" y="648393"/>
            <a:ext cx="5291003" cy="5412580"/>
          </a:xfrm>
        </p:spPr>
        <p:txBody>
          <a:bodyPr anchor="ctr">
            <a:normAutofit/>
          </a:bodyPr>
          <a:lstStyle/>
          <a:p>
            <a:pPr marL="0" indent="0">
              <a:lnSpc>
                <a:spcPct val="100000"/>
              </a:lnSpc>
              <a:buNone/>
            </a:pPr>
            <a:r>
              <a:rPr lang="fr-FR" sz="2400" dirty="0">
                <a:solidFill>
                  <a:srgbClr val="0070C0"/>
                </a:solidFill>
              </a:rPr>
              <a:t>Vous ne pouvez pas développer la résilience dans le monde religieux sans comprendre ce que Dieu ressent pour vous.</a:t>
            </a:r>
            <a:endParaRPr lang="en-US" sz="2400" dirty="0">
              <a:solidFill>
                <a:srgbClr val="0070C0"/>
              </a:solidFill>
            </a:endParaRPr>
          </a:p>
          <a:p>
            <a:pPr>
              <a:lnSpc>
                <a:spcPct val="100000"/>
              </a:lnSpc>
            </a:pPr>
            <a:r>
              <a:rPr lang="fr-FR" sz="2400" dirty="0"/>
              <a:t>La personne la plus importante au monde aux yeux de Dieu, … c’est </a:t>
            </a:r>
            <a:r>
              <a:rPr lang="fr-FR" sz="3200" b="1" dirty="0"/>
              <a:t>VOUS</a:t>
            </a:r>
            <a:r>
              <a:rPr lang="fr-FR" sz="2400" dirty="0"/>
              <a:t> </a:t>
            </a:r>
          </a:p>
          <a:p>
            <a:pPr>
              <a:lnSpc>
                <a:spcPct val="100000"/>
              </a:lnSpc>
            </a:pPr>
            <a:r>
              <a:rPr lang="fr-FR" dirty="0"/>
              <a:t>Il </a:t>
            </a:r>
            <a:r>
              <a:rPr lang="fr-FR" b="1" dirty="0"/>
              <a:t>vous aime </a:t>
            </a:r>
            <a:r>
              <a:rPr lang="fr-FR" dirty="0"/>
              <a:t>d'un amour éternel.</a:t>
            </a:r>
            <a:endParaRPr lang="en-US" sz="2400" dirty="0">
              <a:solidFill>
                <a:srgbClr val="000000"/>
              </a:solidFill>
            </a:endParaRPr>
          </a:p>
          <a:p>
            <a:pPr>
              <a:lnSpc>
                <a:spcPct val="100000"/>
              </a:lnSpc>
            </a:pPr>
            <a:r>
              <a:rPr lang="fr-FR" dirty="0"/>
              <a:t>Il </a:t>
            </a:r>
            <a:r>
              <a:rPr lang="fr-FR" b="1" dirty="0"/>
              <a:t>vous rachète </a:t>
            </a:r>
            <a:r>
              <a:rPr lang="fr-FR" dirty="0"/>
              <a:t>par son sang.</a:t>
            </a:r>
            <a:endParaRPr lang="en-US" sz="2400" dirty="0">
              <a:solidFill>
                <a:srgbClr val="000000"/>
              </a:solidFill>
            </a:endParaRPr>
          </a:p>
          <a:p>
            <a:pPr>
              <a:lnSpc>
                <a:spcPct val="100000"/>
              </a:lnSpc>
            </a:pPr>
            <a:endParaRPr lang="en-US" sz="2400" dirty="0">
              <a:solidFill>
                <a:srgbClr val="000000"/>
              </a:solidFill>
            </a:endParaRPr>
          </a:p>
        </p:txBody>
      </p:sp>
    </p:spTree>
    <p:extLst>
      <p:ext uri="{BB962C8B-B14F-4D97-AF65-F5344CB8AC3E}">
        <p14:creationId xmlns:p14="http://schemas.microsoft.com/office/powerpoint/2010/main" val="202937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BAFF0D9-5F54-D84C-83DD-25B5C7949E51}"/>
              </a:ext>
            </a:extLst>
          </p:cNvPr>
          <p:cNvSpPr>
            <a:spLocks noGrp="1"/>
          </p:cNvSpPr>
          <p:nvPr>
            <p:ph idx="1"/>
          </p:nvPr>
        </p:nvSpPr>
        <p:spPr>
          <a:xfrm>
            <a:off x="415638" y="1296785"/>
            <a:ext cx="5967637" cy="4358153"/>
          </a:xfrm>
        </p:spPr>
        <p:txBody>
          <a:bodyPr anchor="t">
            <a:normAutofit/>
          </a:bodyPr>
          <a:lstStyle/>
          <a:p>
            <a:pPr>
              <a:lnSpc>
                <a:spcPct val="100000"/>
              </a:lnSpc>
            </a:pPr>
            <a:r>
              <a:rPr lang="fr-FR" sz="2400" b="1" dirty="0"/>
              <a:t>Il vous appelle son héritier</a:t>
            </a:r>
            <a:r>
              <a:rPr lang="fr-FR" sz="2400" dirty="0"/>
              <a:t> </a:t>
            </a:r>
            <a:r>
              <a:rPr lang="en-US" sz="2400" dirty="0"/>
              <a:t>— </a:t>
            </a:r>
            <a:r>
              <a:rPr lang="fr-FR" sz="2400" dirty="0"/>
              <a:t>ses fils et ses filles. </a:t>
            </a:r>
          </a:p>
          <a:p>
            <a:pPr>
              <a:lnSpc>
                <a:spcPct val="100000"/>
              </a:lnSpc>
            </a:pPr>
            <a:r>
              <a:rPr lang="fr-FR" sz="2400" b="1" dirty="0"/>
              <a:t>Il vous couronne de gloire et d'honneur </a:t>
            </a:r>
            <a:r>
              <a:rPr lang="fr-FR" sz="2400" dirty="0"/>
              <a:t>: ses princes royaux et princesses royales.</a:t>
            </a:r>
            <a:r>
              <a:rPr lang="en-US" sz="2400" dirty="0"/>
              <a:t> </a:t>
            </a:r>
          </a:p>
          <a:p>
            <a:pPr>
              <a:lnSpc>
                <a:spcPct val="100000"/>
              </a:lnSpc>
            </a:pPr>
            <a:r>
              <a:rPr lang="fr-FR" sz="2400" b="1" dirty="0"/>
              <a:t>Il vous couvre d'une robe de justice </a:t>
            </a:r>
            <a:r>
              <a:rPr lang="fr-FR" sz="2400" dirty="0"/>
              <a:t>pour que vous puissiez aimer et pardonner comme Jésus. </a:t>
            </a:r>
          </a:p>
          <a:p>
            <a:r>
              <a:rPr lang="fr-FR" sz="2400" b="1" dirty="0"/>
              <a:t>Son amour divin assure la stabilité</a:t>
            </a:r>
            <a:r>
              <a:rPr lang="fr-FR" sz="2400" dirty="0"/>
              <a:t>, la confiance, un but et le désir de vivre comme Jésus.</a:t>
            </a:r>
            <a:endParaRPr lang="en-US" sz="2400" dirty="0"/>
          </a:p>
          <a:p>
            <a:pPr>
              <a:lnSpc>
                <a:spcPct val="100000"/>
              </a:lnSpc>
            </a:pPr>
            <a:endParaRPr lang="en-US" sz="2400" dirty="0"/>
          </a:p>
        </p:txBody>
      </p:sp>
      <p:sp>
        <p:nvSpPr>
          <p:cNvPr id="9" name="Freeform: Shape 8">
            <a:extLst>
              <a:ext uri="{FF2B5EF4-FFF2-40B4-BE49-F238E27FC236}">
                <a16:creationId xmlns="" xmlns:a16="http://schemas.microsoft.com/office/drawing/2014/main" id="{CF62D2A7-8207-488C-9F46-316BA81A16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 xmlns:a16="http://schemas.microsoft.com/office/drawing/2014/main" id="{698E709E-012E-2640-9BF9-2E946BD14CD5}"/>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87671364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25CFA3-0688-924E-B863-55D6A357E248}"/>
              </a:ext>
            </a:extLst>
          </p:cNvPr>
          <p:cNvSpPr>
            <a:spLocks noGrp="1"/>
          </p:cNvSpPr>
          <p:nvPr>
            <p:ph type="title"/>
          </p:nvPr>
        </p:nvSpPr>
        <p:spPr>
          <a:xfrm>
            <a:off x="762001" y="803325"/>
            <a:ext cx="5314536" cy="1325563"/>
          </a:xfrm>
        </p:spPr>
        <p:txBody>
          <a:bodyPr>
            <a:normAutofit/>
          </a:bodyPr>
          <a:lstStyle/>
          <a:p>
            <a:r>
              <a:rPr lang="en-US" sz="4000" b="1" dirty="0">
                <a:latin typeface="Avenir Next" panose="020B0503020202020204" pitchFamily="34" charset="0"/>
              </a:rPr>
              <a:t>ADAM</a:t>
            </a:r>
            <a:r>
              <a:rPr lang="en-US" sz="4000" dirty="0">
                <a:latin typeface="Avenir Next" panose="020B0503020202020204" pitchFamily="34" charset="0"/>
              </a:rPr>
              <a:t> </a:t>
            </a:r>
            <a:r>
              <a:rPr lang="en-US" sz="4000" i="1" dirty="0">
                <a:latin typeface="Book Antiqua" panose="02040602050305030304" pitchFamily="18" charset="0"/>
              </a:rPr>
              <a:t>et </a:t>
            </a:r>
            <a:r>
              <a:rPr lang="en-US" sz="4000" b="1" dirty="0">
                <a:latin typeface="Avenir Next" panose="020B0503020202020204" pitchFamily="34" charset="0"/>
              </a:rPr>
              <a:t>EVE</a:t>
            </a:r>
          </a:p>
        </p:txBody>
      </p:sp>
      <p:sp>
        <p:nvSpPr>
          <p:cNvPr id="3" name="Content Placeholder 2">
            <a:extLst>
              <a:ext uri="{FF2B5EF4-FFF2-40B4-BE49-F238E27FC236}">
                <a16:creationId xmlns="" xmlns:a16="http://schemas.microsoft.com/office/drawing/2014/main" id="{F94D9B2E-46E1-2340-B330-42CC14F63CD9}"/>
              </a:ext>
            </a:extLst>
          </p:cNvPr>
          <p:cNvSpPr>
            <a:spLocks noGrp="1"/>
          </p:cNvSpPr>
          <p:nvPr>
            <p:ph idx="1"/>
          </p:nvPr>
        </p:nvSpPr>
        <p:spPr>
          <a:xfrm>
            <a:off x="96984" y="2046262"/>
            <a:ext cx="6253015" cy="3375920"/>
          </a:xfrm>
        </p:spPr>
        <p:txBody>
          <a:bodyPr anchor="t">
            <a:normAutofit/>
          </a:bodyPr>
          <a:lstStyle/>
          <a:p>
            <a:pPr marL="0" indent="0" algn="ctr">
              <a:buNone/>
            </a:pPr>
            <a:endParaRPr lang="en-US" dirty="0"/>
          </a:p>
          <a:p>
            <a:pPr marL="0" indent="0" algn="ctr">
              <a:buNone/>
            </a:pPr>
            <a:r>
              <a:rPr lang="en-US" i="1" dirty="0"/>
              <a:t>« </a:t>
            </a:r>
            <a:r>
              <a:rPr lang="en-US" i="1" dirty="0" err="1"/>
              <a:t>Mais</a:t>
            </a:r>
            <a:r>
              <a:rPr lang="en-US" i="1" dirty="0"/>
              <a:t> </a:t>
            </a:r>
            <a:r>
              <a:rPr lang="en-US" i="1" dirty="0" err="1"/>
              <a:t>Caïn</a:t>
            </a:r>
            <a:r>
              <a:rPr lang="en-US" i="1" dirty="0"/>
              <a:t> </a:t>
            </a:r>
            <a:r>
              <a:rPr lang="en-US" i="1" dirty="0" err="1"/>
              <a:t>dit</a:t>
            </a:r>
            <a:r>
              <a:rPr lang="en-US" i="1" dirty="0"/>
              <a:t> </a:t>
            </a:r>
            <a:r>
              <a:rPr lang="en-US" i="1" dirty="0" err="1"/>
              <a:t>à</a:t>
            </a:r>
            <a:r>
              <a:rPr lang="en-US" i="1" dirty="0"/>
              <a:t> son frère Abel: Allons aux champs.</a:t>
            </a:r>
            <a:endParaRPr lang="en-US" dirty="0"/>
          </a:p>
          <a:p>
            <a:pPr marL="0" indent="0" algn="ctr">
              <a:buNone/>
            </a:pPr>
            <a:r>
              <a:rPr lang="en-US" i="1" dirty="0"/>
              <a:t>Et </a:t>
            </a:r>
            <a:r>
              <a:rPr lang="en-US" i="1" dirty="0" err="1"/>
              <a:t>lorsqu’ils</a:t>
            </a:r>
            <a:r>
              <a:rPr lang="en-US" i="1" dirty="0"/>
              <a:t> </a:t>
            </a:r>
            <a:r>
              <a:rPr lang="en-US" i="1" dirty="0" err="1"/>
              <a:t>furent</a:t>
            </a:r>
            <a:r>
              <a:rPr lang="en-US" i="1" dirty="0"/>
              <a:t> dans les champs, </a:t>
            </a:r>
            <a:r>
              <a:rPr lang="en-US" i="1" dirty="0" err="1"/>
              <a:t>Caïn</a:t>
            </a:r>
            <a:r>
              <a:rPr lang="en-US" i="1" dirty="0"/>
              <a:t> se </a:t>
            </a:r>
            <a:r>
              <a:rPr lang="en-US" i="1" dirty="0" err="1"/>
              <a:t>jeta</a:t>
            </a:r>
            <a:r>
              <a:rPr lang="en-US" i="1" dirty="0"/>
              <a:t> sur son frère Abel et le </a:t>
            </a:r>
            <a:r>
              <a:rPr lang="en-US" i="1" dirty="0" err="1"/>
              <a:t>tua</a:t>
            </a:r>
            <a:r>
              <a:rPr lang="en-US" i="1" dirty="0"/>
              <a:t>. »</a:t>
            </a:r>
            <a:endParaRPr lang="en-US" dirty="0"/>
          </a:p>
          <a:p>
            <a:pPr marL="0" indent="0" algn="ctr">
              <a:buNone/>
            </a:pPr>
            <a:r>
              <a:rPr lang="en-US" i="1" dirty="0"/>
              <a:t>(</a:t>
            </a:r>
            <a:r>
              <a:rPr lang="en-US" i="1" dirty="0" err="1"/>
              <a:t>Genèse</a:t>
            </a:r>
            <a:r>
              <a:rPr lang="en-US" i="1" dirty="0"/>
              <a:t> 4:8, BDS)</a:t>
            </a:r>
            <a:endParaRPr lang="en-US" dirty="0"/>
          </a:p>
        </p:txBody>
      </p:sp>
      <p:sp>
        <p:nvSpPr>
          <p:cNvPr id="9" name="Freeform: Shape 8">
            <a:extLst>
              <a:ext uri="{FF2B5EF4-FFF2-40B4-BE49-F238E27FC236}">
                <a16:creationId xmlns="" xmlns:a16="http://schemas.microsoft.com/office/drawing/2014/main" id="{CF62D2A7-8207-488C-9F46-316BA81A16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 xmlns:a16="http://schemas.microsoft.com/office/drawing/2014/main" id="{36DC1104-B494-3A48-8C07-B52A592AE510}"/>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06775179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EB5ED0-87FF-574B-880B-1CA17BA42A3C}"/>
              </a:ext>
            </a:extLst>
          </p:cNvPr>
          <p:cNvSpPr>
            <a:spLocks noGrp="1"/>
          </p:cNvSpPr>
          <p:nvPr>
            <p:ph type="title"/>
          </p:nvPr>
        </p:nvSpPr>
        <p:spPr>
          <a:xfrm>
            <a:off x="4965430" y="629267"/>
            <a:ext cx="6938395" cy="1485843"/>
          </a:xfrm>
        </p:spPr>
        <p:txBody>
          <a:bodyPr anchor="b">
            <a:normAutofit fontScale="90000"/>
          </a:bodyPr>
          <a:lstStyle/>
          <a:p>
            <a:pPr algn="ctr"/>
            <a:r>
              <a:rPr lang="en-US" sz="3600" b="1" dirty="0">
                <a:latin typeface="Avenir Next" panose="020B0503020202020204" pitchFamily="34" charset="0"/>
              </a:rPr>
              <a:t>DIEU MONTRE LA VOIE VERS </a:t>
            </a:r>
            <a:br>
              <a:rPr lang="en-US" sz="3600" b="1" dirty="0">
                <a:latin typeface="Avenir Next" panose="020B0503020202020204" pitchFamily="34" charset="0"/>
              </a:rPr>
            </a:br>
            <a:r>
              <a:rPr lang="en-US" sz="3600" b="1" dirty="0">
                <a:latin typeface="Avenir Next" panose="020B0503020202020204" pitchFamily="34" charset="0"/>
              </a:rPr>
              <a:t>LA RÉSILIENCE </a:t>
            </a:r>
            <a:r>
              <a:rPr lang="en-US" sz="4100" dirty="0">
                <a:latin typeface="Avenir Next" panose="020B0503020202020204" pitchFamily="34" charset="0"/>
              </a:rPr>
              <a:t/>
            </a:r>
            <a:br>
              <a:rPr lang="en-US" sz="4100" dirty="0">
                <a:latin typeface="Avenir Next" panose="020B0503020202020204" pitchFamily="34" charset="0"/>
              </a:rPr>
            </a:br>
            <a:r>
              <a:rPr lang="en-US" sz="4100" i="1" dirty="0" err="1">
                <a:latin typeface="Book Antiqua" panose="02040602050305030304" pitchFamily="18" charset="0"/>
              </a:rPr>
              <a:t>à</a:t>
            </a:r>
            <a:r>
              <a:rPr lang="en-US" sz="4100" i="1" dirty="0">
                <a:latin typeface="Book Antiqua" panose="02040602050305030304" pitchFamily="18" charset="0"/>
              </a:rPr>
              <a:t> Adam et Eve</a:t>
            </a:r>
          </a:p>
        </p:txBody>
      </p:sp>
      <p:pic>
        <p:nvPicPr>
          <p:cNvPr id="4" name="Picture 3" descr="A close up of an umbrella&#10;&#10;Description automatically generated">
            <a:extLst>
              <a:ext uri="{FF2B5EF4-FFF2-40B4-BE49-F238E27FC236}">
                <a16:creationId xmlns="" xmlns:a16="http://schemas.microsoft.com/office/drawing/2014/main" id="{51B162D7-9BD3-594D-A926-D78365B479C3}"/>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9" name="Straight Connector 8">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E843158D-E47D-964D-BF03-E093EF438485}"/>
              </a:ext>
            </a:extLst>
          </p:cNvPr>
          <p:cNvSpPr>
            <a:spLocks noGrp="1"/>
          </p:cNvSpPr>
          <p:nvPr>
            <p:ph idx="1"/>
          </p:nvPr>
        </p:nvSpPr>
        <p:spPr>
          <a:xfrm>
            <a:off x="4965430" y="2443313"/>
            <a:ext cx="6938395" cy="3785419"/>
          </a:xfrm>
        </p:spPr>
        <p:txBody>
          <a:bodyPr>
            <a:normAutofit fontScale="85000" lnSpcReduction="20000"/>
          </a:bodyPr>
          <a:lstStyle/>
          <a:p>
            <a:pPr marL="0" indent="0">
              <a:lnSpc>
                <a:spcPct val="110000"/>
              </a:lnSpc>
              <a:buNone/>
            </a:pPr>
            <a:r>
              <a:rPr lang="fr-FR" i="1" dirty="0">
                <a:solidFill>
                  <a:srgbClr val="0070C0"/>
                </a:solidFill>
                <a:latin typeface="Book Antiqua" panose="02040602050305030304" pitchFamily="18" charset="0"/>
              </a:rPr>
              <a:t>Adam et Ève sont certainement parvenus à concrétiser ce qui aujourd'hui peut s’identifier à des composantes de la résilience :</a:t>
            </a:r>
            <a:endParaRPr lang="en-US" sz="1100" i="1" dirty="0">
              <a:solidFill>
                <a:srgbClr val="0070C0"/>
              </a:solidFill>
              <a:latin typeface="Book Antiqua" panose="02040602050305030304" pitchFamily="18" charset="0"/>
            </a:endParaRPr>
          </a:p>
          <a:p>
            <a:pPr lvl="0"/>
            <a:r>
              <a:rPr lang="fr-FR" dirty="0"/>
              <a:t>Avoir foi en Dieu.</a:t>
            </a:r>
            <a:r>
              <a:rPr lang="en-US" sz="2400" dirty="0"/>
              <a:t> </a:t>
            </a:r>
          </a:p>
          <a:p>
            <a:pPr lvl="0"/>
            <a:r>
              <a:rPr lang="fr-FR" dirty="0"/>
              <a:t>Affronter ses peurs.</a:t>
            </a:r>
            <a:r>
              <a:rPr lang="en-US" sz="2400" dirty="0"/>
              <a:t> </a:t>
            </a:r>
          </a:p>
          <a:p>
            <a:pPr lvl="0"/>
            <a:r>
              <a:rPr lang="fr-FR" dirty="0"/>
              <a:t>Accepter ce qu'ils ne peuvent pas changer.</a:t>
            </a:r>
            <a:r>
              <a:rPr lang="en-US" sz="2400" dirty="0"/>
              <a:t> </a:t>
            </a:r>
          </a:p>
          <a:p>
            <a:pPr lvl="0"/>
            <a:r>
              <a:rPr lang="fr-FR" dirty="0"/>
              <a:t>Rechercher le sens des expériences des erreurs passées et présentes.</a:t>
            </a:r>
            <a:r>
              <a:rPr lang="en-US" sz="2400" dirty="0"/>
              <a:t> </a:t>
            </a:r>
          </a:p>
          <a:p>
            <a:r>
              <a:rPr lang="fr-FR" dirty="0"/>
              <a:t>Saisir l’importante leçon de vie selon laquelle des malheurs peuvent arriver, en fait, arrivent à n’importe qui.</a:t>
            </a:r>
            <a:r>
              <a:rPr lang="en-US" sz="2400" dirty="0"/>
              <a:t> </a:t>
            </a:r>
            <a:endParaRPr lang="en-US" dirty="0"/>
          </a:p>
        </p:txBody>
      </p:sp>
    </p:spTree>
    <p:extLst>
      <p:ext uri="{BB962C8B-B14F-4D97-AF65-F5344CB8AC3E}">
        <p14:creationId xmlns:p14="http://schemas.microsoft.com/office/powerpoint/2010/main" val="1024823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181577-3AFA-F547-9BEB-507E1969F370}"/>
              </a:ext>
            </a:extLst>
          </p:cNvPr>
          <p:cNvSpPr>
            <a:spLocks noGrp="1"/>
          </p:cNvSpPr>
          <p:nvPr>
            <p:ph type="title"/>
          </p:nvPr>
        </p:nvSpPr>
        <p:spPr>
          <a:xfrm>
            <a:off x="4982055" y="695767"/>
            <a:ext cx="6586491" cy="1485833"/>
          </a:xfrm>
        </p:spPr>
        <p:txBody>
          <a:bodyPr anchor="b">
            <a:normAutofit fontScale="90000"/>
          </a:bodyPr>
          <a:lstStyle/>
          <a:p>
            <a:pPr algn="ctr">
              <a:lnSpc>
                <a:spcPct val="100000"/>
              </a:lnSpc>
            </a:pPr>
            <a:r>
              <a:rPr lang="en-US" sz="2800" b="1" dirty="0">
                <a:latin typeface="Avenir Next" panose="020B0503020202020204" pitchFamily="34" charset="0"/>
              </a:rPr>
              <a:t>DIEU MONTRE ÉGALEMENT</a:t>
            </a:r>
            <a:br>
              <a:rPr lang="en-US" sz="2800" b="1" dirty="0">
                <a:latin typeface="Avenir Next" panose="020B0503020202020204" pitchFamily="34" charset="0"/>
              </a:rPr>
            </a:br>
            <a:r>
              <a:rPr lang="en-US" sz="2800" b="1" dirty="0">
                <a:latin typeface="Avenir Next" panose="020B0503020202020204" pitchFamily="34" charset="0"/>
              </a:rPr>
              <a:t>LA VOIE VERS LA RÉSILIENCE</a:t>
            </a:r>
            <a:r>
              <a:rPr lang="en-US" sz="2800" dirty="0"/>
              <a:t/>
            </a:r>
            <a:br>
              <a:rPr lang="en-US" sz="2800" dirty="0"/>
            </a:br>
            <a:r>
              <a:rPr lang="en-US" sz="2800" i="1" dirty="0" err="1">
                <a:latin typeface="Book Antiqua" panose="02040602050305030304" pitchFamily="18" charset="0"/>
              </a:rPr>
              <a:t>à</a:t>
            </a:r>
            <a:r>
              <a:rPr lang="en-US" sz="2800" i="1" dirty="0">
                <a:latin typeface="Book Antiqua" panose="02040602050305030304" pitchFamily="18" charset="0"/>
              </a:rPr>
              <a:t> Adam et Eve </a:t>
            </a:r>
            <a:r>
              <a:rPr lang="en-US" sz="2800" i="1" dirty="0" err="1">
                <a:latin typeface="Book Antiqua" panose="02040602050305030304" pitchFamily="18" charset="0"/>
              </a:rPr>
              <a:t>en</a:t>
            </a:r>
            <a:r>
              <a:rPr lang="en-US" sz="2800" i="1" dirty="0">
                <a:latin typeface="Book Antiqua" panose="02040602050305030304" pitchFamily="18" charset="0"/>
              </a:rPr>
              <a:t> </a:t>
            </a:r>
            <a:r>
              <a:rPr lang="en-US" sz="2800" i="1" dirty="0" err="1">
                <a:latin typeface="Book Antiqua" panose="02040602050305030304" pitchFamily="18" charset="0"/>
              </a:rPr>
              <a:t>s’appuyant</a:t>
            </a:r>
            <a:r>
              <a:rPr lang="en-US" sz="2800" i="1" dirty="0">
                <a:latin typeface="Book Antiqua" panose="02040602050305030304" pitchFamily="18" charset="0"/>
              </a:rPr>
              <a:t> sur </a:t>
            </a:r>
            <a:br>
              <a:rPr lang="en-US" sz="2800" i="1" dirty="0">
                <a:latin typeface="Book Antiqua" panose="02040602050305030304" pitchFamily="18" charset="0"/>
              </a:rPr>
            </a:br>
            <a:r>
              <a:rPr lang="en-US" sz="2800" i="1" dirty="0">
                <a:latin typeface="Book Antiqua" panose="02040602050305030304" pitchFamily="18" charset="0"/>
              </a:rPr>
              <a:t>des </a:t>
            </a:r>
            <a:r>
              <a:rPr lang="en-US" sz="2800" i="1" dirty="0" err="1">
                <a:latin typeface="Book Antiqua" panose="02040602050305030304" pitchFamily="18" charset="0"/>
              </a:rPr>
              <a:t>stratégies</a:t>
            </a:r>
            <a:r>
              <a:rPr lang="en-US" sz="2800" i="1" dirty="0">
                <a:latin typeface="Book Antiqua" panose="02040602050305030304" pitchFamily="18" charset="0"/>
              </a:rPr>
              <a:t> </a:t>
            </a:r>
            <a:r>
              <a:rPr lang="en-US" sz="2800" i="1" dirty="0" err="1">
                <a:latin typeface="Book Antiqua" panose="02040602050305030304" pitchFamily="18" charset="0"/>
              </a:rPr>
              <a:t>spirituelles</a:t>
            </a:r>
            <a:endParaRPr lang="en-US" sz="28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 xmlns:a16="http://schemas.microsoft.com/office/drawing/2014/main" id="{D2CDE810-BD14-6740-9635-BD2E89713E35}"/>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9" name="Straight Connector 8">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875DBE21-7CDE-E144-854B-54306C9ECA30}"/>
              </a:ext>
            </a:extLst>
          </p:cNvPr>
          <p:cNvSpPr>
            <a:spLocks noGrp="1"/>
          </p:cNvSpPr>
          <p:nvPr>
            <p:ph idx="1"/>
          </p:nvPr>
        </p:nvSpPr>
        <p:spPr>
          <a:xfrm>
            <a:off x="4965431" y="2504901"/>
            <a:ext cx="6955020" cy="4062152"/>
          </a:xfrm>
        </p:spPr>
        <p:txBody>
          <a:bodyPr>
            <a:normAutofit fontScale="92500" lnSpcReduction="10000"/>
          </a:bodyPr>
          <a:lstStyle/>
          <a:p>
            <a:pPr>
              <a:lnSpc>
                <a:spcPct val="100000"/>
              </a:lnSpc>
            </a:pPr>
            <a:r>
              <a:rPr lang="en-US" sz="2400" b="1" dirty="0" err="1"/>
              <a:t>Ils</a:t>
            </a:r>
            <a:r>
              <a:rPr lang="en-US" sz="2400" b="1" dirty="0"/>
              <a:t> </a:t>
            </a:r>
            <a:r>
              <a:rPr lang="en-US" sz="2400" b="1" dirty="0" err="1"/>
              <a:t>cherchent</a:t>
            </a:r>
            <a:r>
              <a:rPr lang="en-US" sz="2400" b="1" dirty="0"/>
              <a:t> </a:t>
            </a:r>
            <a:r>
              <a:rPr lang="en-US" sz="2400" b="1" dirty="0" err="1"/>
              <a:t>à</a:t>
            </a:r>
            <a:r>
              <a:rPr lang="en-US" sz="2400" b="1" dirty="0"/>
              <a:t> </a:t>
            </a:r>
            <a:r>
              <a:rPr lang="en-US" sz="2400" b="1" dirty="0" err="1"/>
              <a:t>trouver</a:t>
            </a:r>
            <a:r>
              <a:rPr lang="en-US" sz="2400" b="1" dirty="0"/>
              <a:t> du courage dans le </a:t>
            </a:r>
            <a:r>
              <a:rPr lang="en-US" sz="2400" b="1" dirty="0" err="1"/>
              <a:t>sens</a:t>
            </a:r>
            <a:r>
              <a:rPr lang="en-US" sz="2400" b="1" dirty="0"/>
              <a:t> et le but </a:t>
            </a:r>
          </a:p>
          <a:p>
            <a:pPr lvl="1">
              <a:lnSpc>
                <a:spcPct val="100000"/>
              </a:lnSpc>
            </a:pPr>
            <a:r>
              <a:rPr lang="en-US" dirty="0"/>
              <a:t>de </a:t>
            </a:r>
            <a:r>
              <a:rPr lang="en-US" dirty="0" err="1"/>
              <a:t>leur</a:t>
            </a:r>
            <a:r>
              <a:rPr lang="en-US" dirty="0"/>
              <a:t> </a:t>
            </a:r>
            <a:r>
              <a:rPr lang="en-US" dirty="0" err="1"/>
              <a:t>propre</a:t>
            </a:r>
            <a:r>
              <a:rPr lang="en-US" dirty="0"/>
              <a:t> vie</a:t>
            </a:r>
          </a:p>
          <a:p>
            <a:pPr lvl="1">
              <a:lnSpc>
                <a:spcPct val="100000"/>
              </a:lnSpc>
            </a:pPr>
            <a:r>
              <a:rPr lang="en-US" dirty="0"/>
              <a:t> dans la vie de </a:t>
            </a:r>
            <a:r>
              <a:rPr lang="en-US" dirty="0" err="1"/>
              <a:t>leur</a:t>
            </a:r>
            <a:r>
              <a:rPr lang="en-US" dirty="0"/>
              <a:t> </a:t>
            </a:r>
            <a:r>
              <a:rPr lang="en-US" dirty="0" err="1"/>
              <a:t>fils</a:t>
            </a:r>
            <a:r>
              <a:rPr lang="en-US" dirty="0"/>
              <a:t> nouveau-né</a:t>
            </a:r>
          </a:p>
          <a:p>
            <a:pPr>
              <a:lnSpc>
                <a:spcPct val="100000"/>
              </a:lnSpc>
            </a:pPr>
            <a:r>
              <a:rPr lang="en-US" sz="2400" b="1" dirty="0" err="1"/>
              <a:t>Ils</a:t>
            </a:r>
            <a:r>
              <a:rPr lang="en-US" sz="2400" b="1" dirty="0"/>
              <a:t> </a:t>
            </a:r>
            <a:r>
              <a:rPr lang="en-US" sz="2400" b="1" dirty="0" err="1"/>
              <a:t>apprennent</a:t>
            </a:r>
            <a:r>
              <a:rPr lang="en-US" sz="2400" b="1" dirty="0"/>
              <a:t> </a:t>
            </a:r>
            <a:r>
              <a:rPr lang="en-US" sz="2400" b="1" dirty="0" err="1"/>
              <a:t>à</a:t>
            </a:r>
            <a:r>
              <a:rPr lang="en-US" sz="2400" b="1" dirty="0"/>
              <a:t> </a:t>
            </a:r>
            <a:r>
              <a:rPr lang="en-US" sz="2400" b="1" dirty="0" err="1"/>
              <a:t>mettre</a:t>
            </a:r>
            <a:r>
              <a:rPr lang="en-US" sz="2400" b="1" dirty="0"/>
              <a:t> les </a:t>
            </a:r>
            <a:r>
              <a:rPr lang="en-US" sz="2400" b="1" dirty="0" err="1"/>
              <a:t>circonstances</a:t>
            </a:r>
            <a:r>
              <a:rPr lang="en-US" sz="2400" b="1" dirty="0"/>
              <a:t> </a:t>
            </a:r>
            <a:r>
              <a:rPr lang="en-US" sz="2400" b="1" dirty="0" err="1"/>
              <a:t>en</a:t>
            </a:r>
            <a:r>
              <a:rPr lang="en-US" sz="2400" b="1" dirty="0"/>
              <a:t> perspective</a:t>
            </a:r>
          </a:p>
          <a:p>
            <a:pPr lvl="1">
              <a:lnSpc>
                <a:spcPct val="100000"/>
              </a:lnSpc>
            </a:pPr>
            <a:r>
              <a:rPr lang="en-US" dirty="0" err="1"/>
              <a:t>en</a:t>
            </a:r>
            <a:r>
              <a:rPr lang="en-US" dirty="0"/>
              <a:t> </a:t>
            </a:r>
            <a:r>
              <a:rPr lang="en-US" dirty="0" err="1"/>
              <a:t>comprenant</a:t>
            </a:r>
            <a:r>
              <a:rPr lang="en-US" dirty="0"/>
              <a:t> que le </a:t>
            </a:r>
            <a:r>
              <a:rPr lang="en-US" dirty="0" err="1"/>
              <a:t>Sauveur</a:t>
            </a:r>
            <a:r>
              <a:rPr lang="en-US" dirty="0"/>
              <a:t> </a:t>
            </a:r>
            <a:r>
              <a:rPr lang="en-US" dirty="0" err="1"/>
              <a:t>est</a:t>
            </a:r>
            <a:r>
              <a:rPr lang="en-US" dirty="0"/>
              <a:t> </a:t>
            </a:r>
            <a:r>
              <a:rPr lang="en-US" dirty="0" err="1"/>
              <a:t>promis</a:t>
            </a:r>
            <a:r>
              <a:rPr lang="en-US" dirty="0"/>
              <a:t> et</a:t>
            </a:r>
          </a:p>
          <a:p>
            <a:pPr lvl="1">
              <a:lnSpc>
                <a:spcPct val="100000"/>
              </a:lnSpc>
            </a:pPr>
            <a:r>
              <a:rPr lang="en-US" dirty="0" err="1"/>
              <a:t>qu’il</a:t>
            </a:r>
            <a:r>
              <a:rPr lang="en-US" dirty="0"/>
              <a:t> </a:t>
            </a:r>
            <a:r>
              <a:rPr lang="en-US" dirty="0" err="1"/>
              <a:t>existe</a:t>
            </a:r>
            <a:r>
              <a:rPr lang="en-US" dirty="0"/>
              <a:t> un temps pour la </a:t>
            </a:r>
            <a:r>
              <a:rPr lang="en-US" dirty="0" err="1"/>
              <a:t>tristesse</a:t>
            </a:r>
            <a:r>
              <a:rPr lang="en-US" dirty="0"/>
              <a:t> et un temps pour la joie.</a:t>
            </a:r>
          </a:p>
          <a:p>
            <a:pPr>
              <a:lnSpc>
                <a:spcPct val="100000"/>
              </a:lnSpc>
            </a:pPr>
            <a:r>
              <a:rPr lang="fr-FR" sz="2400" b="1" dirty="0"/>
              <a:t>Ils croissent en prenant conscience </a:t>
            </a:r>
          </a:p>
          <a:p>
            <a:pPr lvl="1">
              <a:lnSpc>
                <a:spcPct val="100000"/>
              </a:lnSpc>
            </a:pPr>
            <a:r>
              <a:rPr lang="fr-FR" dirty="0"/>
              <a:t>de l’énormité de leur péché </a:t>
            </a:r>
          </a:p>
          <a:p>
            <a:pPr lvl="1">
              <a:lnSpc>
                <a:spcPct val="100000"/>
              </a:lnSpc>
            </a:pPr>
            <a:r>
              <a:rPr lang="fr-FR" dirty="0"/>
              <a:t>et de l’envergure de la promesse du Sauveur</a:t>
            </a:r>
            <a:endParaRPr lang="en-US" dirty="0"/>
          </a:p>
        </p:txBody>
      </p:sp>
    </p:spTree>
    <p:extLst>
      <p:ext uri="{BB962C8B-B14F-4D97-AF65-F5344CB8AC3E}">
        <p14:creationId xmlns:p14="http://schemas.microsoft.com/office/powerpoint/2010/main" val="404680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4C80E6D7-83B9-9541-93B4-5AFFA8E8CED3}"/>
              </a:ext>
            </a:extLst>
          </p:cNvPr>
          <p:cNvPicPr>
            <a:picLocks noChangeAspect="1"/>
          </p:cNvPicPr>
          <p:nvPr/>
        </p:nvPicPr>
        <p:blipFill rotWithShape="1">
          <a:blip r:embed="rId3">
            <a:alphaModFix/>
          </a:blip>
          <a:srcRect l="21216" r="8857"/>
          <a:stretch/>
        </p:blipFill>
        <p:spPr>
          <a:xfrm>
            <a:off x="5797543" y="10"/>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 xmlns:a16="http://schemas.microsoft.com/office/drawing/2014/main" id="{C3E3797D-A2EC-7640-BF95-2FE235B6BBFD}"/>
              </a:ext>
            </a:extLst>
          </p:cNvPr>
          <p:cNvSpPr>
            <a:spLocks noGrp="1"/>
          </p:cNvSpPr>
          <p:nvPr>
            <p:ph type="title"/>
          </p:nvPr>
        </p:nvSpPr>
        <p:spPr>
          <a:xfrm>
            <a:off x="389359" y="1047821"/>
            <a:ext cx="4803636" cy="1311664"/>
          </a:xfrm>
        </p:spPr>
        <p:txBody>
          <a:bodyPr>
            <a:normAutofit/>
          </a:bodyPr>
          <a:lstStyle/>
          <a:p>
            <a:pPr algn="ctr"/>
            <a:r>
              <a:rPr lang="en-US" sz="4000" b="1" dirty="0">
                <a:solidFill>
                  <a:srgbClr val="000000"/>
                </a:solidFill>
                <a:latin typeface="Avenir Next" panose="020B0503020202020204" pitchFamily="34" charset="0"/>
              </a:rPr>
              <a:t>JACOB</a:t>
            </a:r>
          </a:p>
        </p:txBody>
      </p:sp>
      <p:sp>
        <p:nvSpPr>
          <p:cNvPr id="3" name="Content Placeholder 2">
            <a:extLst>
              <a:ext uri="{FF2B5EF4-FFF2-40B4-BE49-F238E27FC236}">
                <a16:creationId xmlns="" xmlns:a16="http://schemas.microsoft.com/office/drawing/2014/main" id="{80987CAB-2592-474C-8482-93BAF6B41628}"/>
              </a:ext>
            </a:extLst>
          </p:cNvPr>
          <p:cNvSpPr>
            <a:spLocks noGrp="1"/>
          </p:cNvSpPr>
          <p:nvPr>
            <p:ph idx="1"/>
          </p:nvPr>
        </p:nvSpPr>
        <p:spPr>
          <a:xfrm>
            <a:off x="332509" y="2459865"/>
            <a:ext cx="5004262" cy="4134118"/>
          </a:xfrm>
        </p:spPr>
        <p:txBody>
          <a:bodyPr anchor="ctr">
            <a:normAutofit/>
          </a:bodyPr>
          <a:lstStyle/>
          <a:p>
            <a:pPr marL="0" indent="0" algn="ctr">
              <a:lnSpc>
                <a:spcPct val="100000"/>
              </a:lnSpc>
              <a:buNone/>
            </a:pPr>
            <a:endParaRPr lang="en-US" sz="2400" i="1" dirty="0">
              <a:solidFill>
                <a:srgbClr val="000000"/>
              </a:solidFill>
            </a:endParaRPr>
          </a:p>
          <a:p>
            <a:pPr marL="0" indent="0" algn="ctr">
              <a:buNone/>
            </a:pPr>
            <a:r>
              <a:rPr lang="fr-FR" sz="2400" i="1" dirty="0"/>
              <a:t>« Jacob fut très effrayé, et saisi d'angoisse. Il partagea en deux camps les gens qui étaient avec lui, les brebis, les bœufs et les chameaux; et il dit: “Si Ésaü vient contre l'un des camps et le bat, le camp qui restera pourra se sauver.” »</a:t>
            </a:r>
            <a:r>
              <a:rPr lang="fr-FR" sz="2400" dirty="0"/>
              <a:t> (Genèse 32:7, 8).</a:t>
            </a:r>
            <a:endParaRPr lang="en-US" sz="2400" dirty="0"/>
          </a:p>
          <a:p>
            <a:pPr marL="0" indent="0" algn="ctr">
              <a:lnSpc>
                <a:spcPct val="100000"/>
              </a:lnSpc>
              <a:buNone/>
            </a:pPr>
            <a:endParaRPr lang="en-US" sz="2400" dirty="0">
              <a:solidFill>
                <a:srgbClr val="000000"/>
              </a:solidFill>
            </a:endParaRPr>
          </a:p>
        </p:txBody>
      </p:sp>
    </p:spTree>
    <p:extLst>
      <p:ext uri="{BB962C8B-B14F-4D97-AF65-F5344CB8AC3E}">
        <p14:creationId xmlns:p14="http://schemas.microsoft.com/office/powerpoint/2010/main" val="10707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D683B7-B2A6-4D4C-99F7-38CF9913B4E8}"/>
              </a:ext>
            </a:extLst>
          </p:cNvPr>
          <p:cNvSpPr>
            <a:spLocks noGrp="1"/>
          </p:cNvSpPr>
          <p:nvPr>
            <p:ph type="title"/>
          </p:nvPr>
        </p:nvSpPr>
        <p:spPr>
          <a:xfrm>
            <a:off x="3552269" y="845396"/>
            <a:ext cx="9432214" cy="1286160"/>
          </a:xfrm>
        </p:spPr>
        <p:txBody>
          <a:bodyPr anchor="b">
            <a:normAutofit fontScale="90000"/>
          </a:bodyPr>
          <a:lstStyle/>
          <a:p>
            <a:pPr algn="ctr">
              <a:lnSpc>
                <a:spcPct val="100000"/>
              </a:lnSpc>
            </a:pPr>
            <a:r>
              <a:rPr lang="en-US" sz="3100" b="1" dirty="0">
                <a:latin typeface="Avenir Next" panose="020B0503020202020204" pitchFamily="34" charset="0"/>
              </a:rPr>
              <a:t>DIEU MONTRE LA VOIE </a:t>
            </a:r>
            <a:br>
              <a:rPr lang="en-US" sz="3100" b="1" dirty="0">
                <a:latin typeface="Avenir Next" panose="020B0503020202020204" pitchFamily="34" charset="0"/>
              </a:rPr>
            </a:br>
            <a:r>
              <a:rPr lang="en-US" sz="3100" b="1" dirty="0">
                <a:latin typeface="Avenir Next" panose="020B0503020202020204" pitchFamily="34" charset="0"/>
              </a:rPr>
              <a:t>VERS LA RÉSILIENCE </a:t>
            </a:r>
            <a:r>
              <a:rPr lang="en-US" sz="2800" b="1" dirty="0">
                <a:latin typeface="Avenir Next" panose="020B0503020202020204" pitchFamily="34" charset="0"/>
              </a:rPr>
              <a:t/>
            </a:r>
            <a:br>
              <a:rPr lang="en-US" sz="2800" b="1" dirty="0">
                <a:latin typeface="Avenir Next" panose="020B0503020202020204" pitchFamily="34" charset="0"/>
              </a:rPr>
            </a:br>
            <a:r>
              <a:rPr lang="en-US" sz="3600" i="1" dirty="0" err="1">
                <a:latin typeface="Book Antiqua" panose="02040602050305030304" pitchFamily="18" charset="0"/>
              </a:rPr>
              <a:t>à</a:t>
            </a:r>
            <a:r>
              <a:rPr lang="en-US" sz="3600" i="1" dirty="0">
                <a:latin typeface="Book Antiqua" panose="02040602050305030304" pitchFamily="18" charset="0"/>
              </a:rPr>
              <a:t> Jacob</a:t>
            </a:r>
          </a:p>
        </p:txBody>
      </p:sp>
      <p:pic>
        <p:nvPicPr>
          <p:cNvPr id="4" name="Picture 3" descr="A close up of an umbrella&#10;&#10;Description automatically generated">
            <a:extLst>
              <a:ext uri="{FF2B5EF4-FFF2-40B4-BE49-F238E27FC236}">
                <a16:creationId xmlns="" xmlns:a16="http://schemas.microsoft.com/office/drawing/2014/main" id="{E2FC6E5D-73B1-1D40-8CDD-7DE4E4E95EBE}"/>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4444C546-73E9-3F41-914A-2110CA11E90B}"/>
              </a:ext>
            </a:extLst>
          </p:cNvPr>
          <p:cNvSpPr>
            <a:spLocks noGrp="1"/>
          </p:cNvSpPr>
          <p:nvPr>
            <p:ph idx="1"/>
          </p:nvPr>
        </p:nvSpPr>
        <p:spPr>
          <a:xfrm>
            <a:off x="5181560" y="2355275"/>
            <a:ext cx="6586489" cy="4419600"/>
          </a:xfrm>
        </p:spPr>
        <p:txBody>
          <a:bodyPr>
            <a:normAutofit/>
          </a:bodyPr>
          <a:lstStyle/>
          <a:p>
            <a:pPr marL="0" indent="0">
              <a:buNone/>
            </a:pPr>
            <a:r>
              <a:rPr lang="fr-FR" sz="2400" b="1" dirty="0">
                <a:solidFill>
                  <a:srgbClr val="0070C0"/>
                </a:solidFill>
              </a:rPr>
              <a:t>Jacob développe des stratégies vues </a:t>
            </a:r>
            <a:r>
              <a:rPr lang="fr-FR" sz="2400" b="1" dirty="0" smtClean="0">
                <a:solidFill>
                  <a:srgbClr val="0070C0"/>
                </a:solidFill>
              </a:rPr>
              <a:t>aujourd’hui comme </a:t>
            </a:r>
            <a:r>
              <a:rPr lang="fr-FR" sz="2400" b="1" dirty="0">
                <a:solidFill>
                  <a:srgbClr val="0070C0"/>
                </a:solidFill>
              </a:rPr>
              <a:t>des éléments essentiels à la résilience :</a:t>
            </a:r>
          </a:p>
          <a:p>
            <a:pPr marL="0" indent="0">
              <a:buNone/>
            </a:pPr>
            <a:endParaRPr lang="en-US" sz="2400" b="1" dirty="0">
              <a:solidFill>
                <a:srgbClr val="0070C0"/>
              </a:solidFill>
            </a:endParaRPr>
          </a:p>
          <a:p>
            <a:r>
              <a:rPr lang="fr-FR" dirty="0"/>
              <a:t>Il accepte que le changement fasse partie de la vie.</a:t>
            </a:r>
            <a:endParaRPr lang="en-US" dirty="0"/>
          </a:p>
          <a:p>
            <a:r>
              <a:rPr lang="fr-FR" dirty="0"/>
              <a:t>Il avance vers ses objectifs.</a:t>
            </a:r>
            <a:endParaRPr lang="en-US" dirty="0"/>
          </a:p>
          <a:p>
            <a:r>
              <a:rPr lang="fr-FR" dirty="0"/>
              <a:t>Il prend des mesures décisives.</a:t>
            </a:r>
            <a:endParaRPr lang="en-US" dirty="0"/>
          </a:p>
          <a:p>
            <a:r>
              <a:rPr lang="fr-FR" dirty="0"/>
              <a:t>Il voit les choses en perspective.</a:t>
            </a:r>
            <a:endParaRPr lang="en-US" dirty="0"/>
          </a:p>
          <a:p>
            <a:r>
              <a:rPr lang="fr-FR" dirty="0"/>
              <a:t>Il garde une vision optimiste.</a:t>
            </a:r>
            <a:endParaRPr lang="en-US" dirty="0"/>
          </a:p>
        </p:txBody>
      </p:sp>
    </p:spTree>
    <p:extLst>
      <p:ext uri="{BB962C8B-B14F-4D97-AF65-F5344CB8AC3E}">
        <p14:creationId xmlns:p14="http://schemas.microsoft.com/office/powerpoint/2010/main" val="597680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A close up of an umbrella&#10;&#10;Description automatically generated">
            <a:extLst>
              <a:ext uri="{FF2B5EF4-FFF2-40B4-BE49-F238E27FC236}">
                <a16:creationId xmlns="" xmlns:a16="http://schemas.microsoft.com/office/drawing/2014/main" id="{1388A43A-A720-534A-9917-F8C36C33D441}"/>
              </a:ext>
            </a:extLst>
          </p:cNvPr>
          <p:cNvPicPr>
            <a:picLocks noChangeAspect="1"/>
          </p:cNvPicPr>
          <p:nvPr/>
        </p:nvPicPr>
        <p:blipFill rotWithShape="1">
          <a:blip r:embed="rId3">
            <a:alphaModFix/>
          </a:blip>
          <a:srcRect l="7922" r="22150"/>
          <a:stretch/>
        </p:blipFill>
        <p:spPr>
          <a:xfrm>
            <a:off x="5797848" y="10"/>
            <a:ext cx="6394152" cy="6857990"/>
          </a:xfrm>
          <a:prstGeom prst="rect">
            <a:avLst/>
          </a:prstGeom>
        </p:spPr>
      </p:pic>
      <p:pic>
        <p:nvPicPr>
          <p:cNvPr id="19" name="Picture 1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 xmlns:a16="http://schemas.microsoft.com/office/drawing/2014/main" id="{FB2E55DA-2354-6C45-8BAA-F7808FF79522}"/>
              </a:ext>
            </a:extLst>
          </p:cNvPr>
          <p:cNvSpPr>
            <a:spLocks noGrp="1"/>
          </p:cNvSpPr>
          <p:nvPr>
            <p:ph idx="1"/>
          </p:nvPr>
        </p:nvSpPr>
        <p:spPr>
          <a:xfrm>
            <a:off x="372739" y="315881"/>
            <a:ext cx="5340878" cy="4548057"/>
          </a:xfrm>
        </p:spPr>
        <p:txBody>
          <a:bodyPr anchor="ctr">
            <a:normAutofit/>
          </a:bodyPr>
          <a:lstStyle/>
          <a:p>
            <a:pPr marL="0" indent="0" algn="ctr">
              <a:lnSpc>
                <a:spcPct val="100000"/>
              </a:lnSpc>
              <a:buNone/>
            </a:pPr>
            <a:endParaRPr lang="en-US" sz="3200" dirty="0">
              <a:solidFill>
                <a:srgbClr val="000000"/>
              </a:solidFill>
            </a:endParaRPr>
          </a:p>
          <a:p>
            <a:pPr marL="0" indent="0" algn="ctr">
              <a:lnSpc>
                <a:spcPct val="100000"/>
              </a:lnSpc>
              <a:buNone/>
            </a:pPr>
            <a:endParaRPr lang="en-US" sz="3200" dirty="0">
              <a:solidFill>
                <a:srgbClr val="000000"/>
              </a:solidFill>
            </a:endParaRPr>
          </a:p>
          <a:p>
            <a:pPr marL="0" indent="0" algn="ctr">
              <a:lnSpc>
                <a:spcPct val="150000"/>
              </a:lnSpc>
              <a:buNone/>
            </a:pPr>
            <a:r>
              <a:rPr lang="fr-FR" dirty="0"/>
              <a:t>« </a:t>
            </a:r>
            <a:r>
              <a:rPr lang="fr-FR" i="1" dirty="0"/>
              <a:t>Ne sortez pas avec précipitation, Ne partez pas en fuyant; </a:t>
            </a:r>
          </a:p>
          <a:p>
            <a:pPr marL="0" indent="0" algn="ctr">
              <a:lnSpc>
                <a:spcPct val="150000"/>
              </a:lnSpc>
              <a:buNone/>
            </a:pPr>
            <a:r>
              <a:rPr lang="fr-FR" b="1" i="1" dirty="0"/>
              <a:t>Car l'Éternel ira devant vous.</a:t>
            </a:r>
            <a:r>
              <a:rPr lang="fr-FR" dirty="0"/>
              <a:t> »</a:t>
            </a:r>
            <a:r>
              <a:rPr lang="fr-FR" sz="2000" dirty="0"/>
              <a:t> </a:t>
            </a:r>
          </a:p>
          <a:p>
            <a:pPr marL="0" indent="0" algn="ctr">
              <a:lnSpc>
                <a:spcPct val="150000"/>
              </a:lnSpc>
              <a:buNone/>
            </a:pPr>
            <a:r>
              <a:rPr lang="fr-FR" dirty="0"/>
              <a:t>Ésaïe 52:12 </a:t>
            </a:r>
            <a:endParaRPr lang="en-US" dirty="0">
              <a:solidFill>
                <a:srgbClr val="000000"/>
              </a:solidFill>
            </a:endParaRPr>
          </a:p>
        </p:txBody>
      </p:sp>
    </p:spTree>
    <p:extLst>
      <p:ext uri="{BB962C8B-B14F-4D97-AF65-F5344CB8AC3E}">
        <p14:creationId xmlns:p14="http://schemas.microsoft.com/office/powerpoint/2010/main" val="2822660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FDB0E9E2-8FA2-6247-9A6F-92BBC487BA5E}"/>
              </a:ext>
            </a:extLst>
          </p:cNvPr>
          <p:cNvPicPr>
            <a:picLocks noChangeAspect="1"/>
          </p:cNvPicPr>
          <p:nvPr/>
        </p:nvPicPr>
        <p:blipFill rotWithShape="1">
          <a:blip r:embed="rId3">
            <a:alphaModFix/>
          </a:blip>
          <a:srcRect l="21216" r="8857"/>
          <a:stretch/>
        </p:blipFill>
        <p:spPr>
          <a:xfrm>
            <a:off x="5797543" y="10"/>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 xmlns:a16="http://schemas.microsoft.com/office/drawing/2014/main" id="{49B1438C-AEDA-AB45-A2C0-8164B5810E80}"/>
              </a:ext>
            </a:extLst>
          </p:cNvPr>
          <p:cNvSpPr>
            <a:spLocks noGrp="1"/>
          </p:cNvSpPr>
          <p:nvPr>
            <p:ph type="title"/>
          </p:nvPr>
        </p:nvSpPr>
        <p:spPr>
          <a:xfrm>
            <a:off x="422615" y="798445"/>
            <a:ext cx="5291002" cy="2144260"/>
          </a:xfrm>
        </p:spPr>
        <p:txBody>
          <a:bodyPr>
            <a:normAutofit/>
          </a:bodyPr>
          <a:lstStyle/>
          <a:p>
            <a:pPr algn="ctr">
              <a:lnSpc>
                <a:spcPct val="100000"/>
              </a:lnSpc>
            </a:pPr>
            <a:r>
              <a:rPr lang="en-US" sz="2800" b="1" dirty="0">
                <a:latin typeface="Avenir Next" panose="020B0503020202020204" pitchFamily="34" charset="0"/>
              </a:rPr>
              <a:t>DIEU MONTRE ÉGALEMENT</a:t>
            </a:r>
            <a:br>
              <a:rPr lang="en-US" sz="2800" b="1" dirty="0">
                <a:latin typeface="Avenir Next" panose="020B0503020202020204" pitchFamily="34" charset="0"/>
              </a:rPr>
            </a:br>
            <a:r>
              <a:rPr lang="en-US" sz="2800" b="1" dirty="0">
                <a:latin typeface="Avenir Next" panose="020B0503020202020204" pitchFamily="34" charset="0"/>
              </a:rPr>
              <a:t>LA VOIE VERS LA RÉSILIENCE</a:t>
            </a:r>
            <a:r>
              <a:rPr lang="en-US" sz="2800" b="1" dirty="0">
                <a:solidFill>
                  <a:srgbClr val="000000"/>
                </a:solidFill>
                <a:latin typeface="Avenir Next" panose="020B0503020202020204" pitchFamily="34" charset="0"/>
              </a:rPr>
              <a:t/>
            </a:r>
            <a:br>
              <a:rPr lang="en-US" sz="2800" b="1" dirty="0">
                <a:solidFill>
                  <a:srgbClr val="000000"/>
                </a:solidFill>
                <a:latin typeface="Avenir Next" panose="020B0503020202020204" pitchFamily="34" charset="0"/>
              </a:rPr>
            </a:br>
            <a:r>
              <a:rPr lang="en-US" sz="2800" i="1" dirty="0" err="1">
                <a:solidFill>
                  <a:srgbClr val="000000"/>
                </a:solidFill>
                <a:latin typeface="Book Antiqua" panose="02040602050305030304" pitchFamily="18" charset="0"/>
              </a:rPr>
              <a:t>à</a:t>
            </a:r>
            <a:r>
              <a:rPr lang="en-US" sz="2800" i="1" dirty="0">
                <a:solidFill>
                  <a:srgbClr val="000000"/>
                </a:solidFill>
                <a:latin typeface="Book Antiqua" panose="02040602050305030304" pitchFamily="18" charset="0"/>
              </a:rPr>
              <a:t> Jacob </a:t>
            </a:r>
            <a:r>
              <a:rPr lang="en-US" sz="2800" i="1" dirty="0" err="1">
                <a:latin typeface="Book Antiqua" panose="02040602050305030304" pitchFamily="18" charset="0"/>
              </a:rPr>
              <a:t>en</a:t>
            </a:r>
            <a:r>
              <a:rPr lang="en-US" sz="2800" i="1" dirty="0">
                <a:latin typeface="Book Antiqua" panose="02040602050305030304" pitchFamily="18" charset="0"/>
              </a:rPr>
              <a:t> </a:t>
            </a:r>
            <a:r>
              <a:rPr lang="en-US" sz="2800" i="1" dirty="0" err="1">
                <a:latin typeface="Book Antiqua" panose="02040602050305030304" pitchFamily="18" charset="0"/>
              </a:rPr>
              <a:t>s’appuyant</a:t>
            </a:r>
            <a:r>
              <a:rPr lang="en-US" sz="2800" i="1" dirty="0">
                <a:latin typeface="Book Antiqua" panose="02040602050305030304" pitchFamily="18" charset="0"/>
              </a:rPr>
              <a:t> sur </a:t>
            </a:r>
            <a:br>
              <a:rPr lang="en-US" sz="2800" i="1" dirty="0">
                <a:latin typeface="Book Antiqua" panose="02040602050305030304" pitchFamily="18" charset="0"/>
              </a:rPr>
            </a:br>
            <a:r>
              <a:rPr lang="en-US" sz="2800" i="1" dirty="0">
                <a:latin typeface="Book Antiqua" panose="02040602050305030304" pitchFamily="18" charset="0"/>
              </a:rPr>
              <a:t>des </a:t>
            </a:r>
            <a:r>
              <a:rPr lang="en-US" sz="2800" i="1" dirty="0" err="1">
                <a:latin typeface="Book Antiqua" panose="02040602050305030304" pitchFamily="18" charset="0"/>
              </a:rPr>
              <a:t>stratégies</a:t>
            </a:r>
            <a:r>
              <a:rPr lang="en-US" sz="2800" i="1" dirty="0">
                <a:latin typeface="Book Antiqua" panose="02040602050305030304" pitchFamily="18" charset="0"/>
              </a:rPr>
              <a:t> </a:t>
            </a:r>
            <a:r>
              <a:rPr lang="en-US" sz="2800" i="1" dirty="0" err="1">
                <a:latin typeface="Book Antiqua" panose="02040602050305030304" pitchFamily="18" charset="0"/>
              </a:rPr>
              <a:t>spirituelles</a:t>
            </a:r>
            <a:r>
              <a:rPr lang="en-US" sz="2800" i="1" dirty="0">
                <a:latin typeface="Book Antiqua" panose="02040602050305030304" pitchFamily="18" charset="0"/>
              </a:rPr>
              <a:t> </a:t>
            </a:r>
            <a:endParaRPr lang="en-US" sz="2800" i="1" dirty="0">
              <a:solidFill>
                <a:srgbClr val="000000"/>
              </a:solidFill>
              <a:latin typeface="Book Antiqua" panose="02040602050305030304" pitchFamily="18" charset="0"/>
            </a:endParaRPr>
          </a:p>
        </p:txBody>
      </p:sp>
      <p:sp>
        <p:nvSpPr>
          <p:cNvPr id="3" name="Content Placeholder 2">
            <a:extLst>
              <a:ext uri="{FF2B5EF4-FFF2-40B4-BE49-F238E27FC236}">
                <a16:creationId xmlns="" xmlns:a16="http://schemas.microsoft.com/office/drawing/2014/main" id="{426D3DD9-97CD-6145-A66E-B6DD0F4742B3}"/>
              </a:ext>
            </a:extLst>
          </p:cNvPr>
          <p:cNvSpPr>
            <a:spLocks noGrp="1"/>
          </p:cNvSpPr>
          <p:nvPr>
            <p:ph idx="1"/>
          </p:nvPr>
        </p:nvSpPr>
        <p:spPr>
          <a:xfrm>
            <a:off x="538992" y="1839882"/>
            <a:ext cx="5557008" cy="4394662"/>
          </a:xfrm>
        </p:spPr>
        <p:txBody>
          <a:bodyPr anchor="ctr">
            <a:normAutofit/>
          </a:bodyPr>
          <a:lstStyle/>
          <a:p>
            <a:r>
              <a:rPr lang="fr-FR" dirty="0"/>
              <a:t>Un Sauveur est présenté à Jacob.</a:t>
            </a:r>
          </a:p>
          <a:p>
            <a:r>
              <a:rPr lang="fr-FR" dirty="0"/>
              <a:t>Dieu donne à Jacob une preuve de </a:t>
            </a:r>
            <a:r>
              <a:rPr lang="fr-FR" b="1" dirty="0"/>
              <a:t>pardon</a:t>
            </a:r>
            <a:r>
              <a:rPr lang="fr-FR" dirty="0"/>
              <a:t> en changeant son nom. </a:t>
            </a:r>
          </a:p>
          <a:p>
            <a:r>
              <a:rPr lang="fr-FR" dirty="0"/>
              <a:t>Dieu </a:t>
            </a:r>
            <a:r>
              <a:rPr lang="fr-FR" b="1" dirty="0"/>
              <a:t>sauve</a:t>
            </a:r>
            <a:r>
              <a:rPr lang="fr-FR" dirty="0"/>
              <a:t> Jacob et sa famille d'une mort certaine.</a:t>
            </a:r>
            <a:endParaRPr lang="en-US" sz="2400" dirty="0">
              <a:solidFill>
                <a:srgbClr val="000000"/>
              </a:solidFill>
            </a:endParaRPr>
          </a:p>
        </p:txBody>
      </p:sp>
    </p:spTree>
    <p:extLst>
      <p:ext uri="{BB962C8B-B14F-4D97-AF65-F5344CB8AC3E}">
        <p14:creationId xmlns:p14="http://schemas.microsoft.com/office/powerpoint/2010/main" val="4128859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D8353F73-A7FC-3645-84C9-1ED730827207}"/>
              </a:ext>
            </a:extLst>
          </p:cNvPr>
          <p:cNvPicPr>
            <a:picLocks noChangeAspect="1"/>
          </p:cNvPicPr>
          <p:nvPr/>
        </p:nvPicPr>
        <p:blipFill rotWithShape="1">
          <a:blip r:embed="rId3">
            <a:alphaModFix/>
          </a:blip>
          <a:srcRect l="7922" r="22150"/>
          <a:stretch/>
        </p:blipFill>
        <p:spPr>
          <a:xfrm>
            <a:off x="5813370" y="8318"/>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 xmlns:a16="http://schemas.microsoft.com/office/drawing/2014/main" id="{BA3F3012-085F-EB4D-9D1A-3801C5964CF7}"/>
              </a:ext>
            </a:extLst>
          </p:cNvPr>
          <p:cNvSpPr>
            <a:spLocks noGrp="1"/>
          </p:cNvSpPr>
          <p:nvPr>
            <p:ph type="title"/>
          </p:nvPr>
        </p:nvSpPr>
        <p:spPr>
          <a:xfrm>
            <a:off x="515245" y="730527"/>
            <a:ext cx="4976867" cy="1313082"/>
          </a:xfrm>
        </p:spPr>
        <p:txBody>
          <a:bodyPr>
            <a:normAutofit/>
          </a:bodyPr>
          <a:lstStyle/>
          <a:p>
            <a:r>
              <a:rPr lang="en-US" sz="4000" b="1" dirty="0">
                <a:solidFill>
                  <a:srgbClr val="000000"/>
                </a:solidFill>
                <a:latin typeface="Avenir Next" panose="020B0503020202020204" pitchFamily="34" charset="0"/>
              </a:rPr>
              <a:t>DAVID</a:t>
            </a:r>
          </a:p>
        </p:txBody>
      </p:sp>
      <p:sp>
        <p:nvSpPr>
          <p:cNvPr id="3" name="Content Placeholder 2">
            <a:extLst>
              <a:ext uri="{FF2B5EF4-FFF2-40B4-BE49-F238E27FC236}">
                <a16:creationId xmlns="" xmlns:a16="http://schemas.microsoft.com/office/drawing/2014/main" id="{834C4DBE-1139-C84E-A397-C03408DF3DB8}"/>
              </a:ext>
            </a:extLst>
          </p:cNvPr>
          <p:cNvSpPr>
            <a:spLocks noGrp="1"/>
          </p:cNvSpPr>
          <p:nvPr>
            <p:ph idx="1"/>
          </p:nvPr>
        </p:nvSpPr>
        <p:spPr>
          <a:xfrm>
            <a:off x="522367" y="1978426"/>
            <a:ext cx="5291003" cy="4887882"/>
          </a:xfrm>
        </p:spPr>
        <p:txBody>
          <a:bodyPr anchor="ctr">
            <a:normAutofit/>
          </a:bodyPr>
          <a:lstStyle/>
          <a:p>
            <a:pPr marL="0" indent="0" algn="ctr">
              <a:lnSpc>
                <a:spcPct val="100000"/>
              </a:lnSpc>
              <a:buNone/>
            </a:pPr>
            <a:r>
              <a:rPr lang="fr-FR" i="1" dirty="0"/>
              <a:t>« </a:t>
            </a:r>
            <a:r>
              <a:rPr lang="en-US" i="1" dirty="0" err="1"/>
              <a:t>Alors</a:t>
            </a:r>
            <a:r>
              <a:rPr lang="en-US" i="1" dirty="0"/>
              <a:t> le </a:t>
            </a:r>
            <a:r>
              <a:rPr lang="en-US" i="1" dirty="0" err="1"/>
              <a:t>roi</a:t>
            </a:r>
            <a:r>
              <a:rPr lang="en-US" i="1" dirty="0"/>
              <a:t>, </a:t>
            </a:r>
            <a:r>
              <a:rPr lang="en-US" i="1" dirty="0" err="1"/>
              <a:t>saisi</a:t>
            </a:r>
            <a:r>
              <a:rPr lang="en-US" i="1" dirty="0"/>
              <a:t> </a:t>
            </a:r>
            <a:r>
              <a:rPr lang="en-US" i="1" dirty="0" err="1"/>
              <a:t>d'émotion</a:t>
            </a:r>
            <a:r>
              <a:rPr lang="en-US" i="1" dirty="0"/>
              <a:t>, </a:t>
            </a:r>
            <a:r>
              <a:rPr lang="en-US" i="1" dirty="0" err="1"/>
              <a:t>monta</a:t>
            </a:r>
            <a:r>
              <a:rPr lang="en-US" i="1" dirty="0"/>
              <a:t> dans la </a:t>
            </a:r>
            <a:r>
              <a:rPr lang="en-US" i="1" dirty="0" err="1"/>
              <a:t>chambre</a:t>
            </a:r>
            <a:r>
              <a:rPr lang="en-US" i="1" dirty="0"/>
              <a:t> au-dessus de la </a:t>
            </a:r>
            <a:r>
              <a:rPr lang="en-US" i="1" dirty="0" err="1"/>
              <a:t>porte</a:t>
            </a:r>
            <a:r>
              <a:rPr lang="en-US" i="1" dirty="0"/>
              <a:t> et pleura. Il </a:t>
            </a:r>
            <a:r>
              <a:rPr lang="en-US" i="1" dirty="0" err="1"/>
              <a:t>disait</a:t>
            </a:r>
            <a:r>
              <a:rPr lang="en-US" i="1" dirty="0"/>
              <a:t> </a:t>
            </a:r>
            <a:r>
              <a:rPr lang="en-US" i="1" dirty="0" err="1"/>
              <a:t>en</a:t>
            </a:r>
            <a:r>
              <a:rPr lang="en-US" i="1" dirty="0"/>
              <a:t> </a:t>
            </a:r>
            <a:r>
              <a:rPr lang="en-US" i="1" dirty="0" err="1"/>
              <a:t>marchant</a:t>
            </a:r>
            <a:r>
              <a:rPr lang="en-US" i="1" dirty="0"/>
              <a:t>: Mon </a:t>
            </a:r>
            <a:r>
              <a:rPr lang="en-US" i="1" dirty="0" err="1"/>
              <a:t>fils</a:t>
            </a:r>
            <a:r>
              <a:rPr lang="en-US" i="1" dirty="0"/>
              <a:t> Absalom! </a:t>
            </a:r>
          </a:p>
          <a:p>
            <a:pPr marL="0" indent="0" algn="ctr">
              <a:lnSpc>
                <a:spcPct val="100000"/>
              </a:lnSpc>
              <a:buNone/>
            </a:pPr>
            <a:r>
              <a:rPr lang="en-US" i="1" dirty="0"/>
              <a:t>mon </a:t>
            </a:r>
            <a:r>
              <a:rPr lang="en-US" i="1" dirty="0" err="1"/>
              <a:t>fils</a:t>
            </a:r>
            <a:r>
              <a:rPr lang="en-US" i="1" dirty="0"/>
              <a:t>, mon </a:t>
            </a:r>
            <a:r>
              <a:rPr lang="en-US" i="1" dirty="0" err="1"/>
              <a:t>fils</a:t>
            </a:r>
            <a:r>
              <a:rPr lang="en-US" i="1" dirty="0"/>
              <a:t> Absalom! Que ne </a:t>
            </a:r>
            <a:r>
              <a:rPr lang="en-US" i="1" dirty="0" err="1"/>
              <a:t>suis</a:t>
            </a:r>
            <a:r>
              <a:rPr lang="en-US" i="1" dirty="0"/>
              <a:t>-je mort </a:t>
            </a:r>
            <a:r>
              <a:rPr lang="en-US" i="1" dirty="0" err="1"/>
              <a:t>à</a:t>
            </a:r>
            <a:r>
              <a:rPr lang="en-US" i="1" dirty="0"/>
              <a:t> ta place! Absalom, mon </a:t>
            </a:r>
            <a:r>
              <a:rPr lang="en-US" i="1" dirty="0" err="1"/>
              <a:t>fils</a:t>
            </a:r>
            <a:r>
              <a:rPr lang="en-US" i="1" dirty="0"/>
              <a:t>, mon </a:t>
            </a:r>
            <a:r>
              <a:rPr lang="en-US" i="1" dirty="0" err="1"/>
              <a:t>fils</a:t>
            </a:r>
            <a:r>
              <a:rPr lang="en-US" i="1" dirty="0"/>
              <a:t>! </a:t>
            </a:r>
            <a:r>
              <a:rPr lang="fr-FR" i="1" dirty="0"/>
              <a:t>» </a:t>
            </a:r>
          </a:p>
          <a:p>
            <a:pPr marL="0" indent="0" algn="ctr">
              <a:lnSpc>
                <a:spcPct val="100000"/>
              </a:lnSpc>
              <a:buNone/>
            </a:pPr>
            <a:r>
              <a:rPr lang="fr-FR" i="1" dirty="0"/>
              <a:t>(2 Samuel 18:33).</a:t>
            </a:r>
            <a:endParaRPr lang="en-US" dirty="0"/>
          </a:p>
          <a:p>
            <a:pPr marL="0" indent="0">
              <a:lnSpc>
                <a:spcPct val="100000"/>
              </a:lnSpc>
              <a:buNone/>
            </a:pPr>
            <a:endParaRPr lang="en-US" sz="2400" dirty="0">
              <a:solidFill>
                <a:srgbClr val="000000"/>
              </a:solidFill>
            </a:endParaRPr>
          </a:p>
        </p:txBody>
      </p:sp>
    </p:spTree>
    <p:extLst>
      <p:ext uri="{BB962C8B-B14F-4D97-AF65-F5344CB8AC3E}">
        <p14:creationId xmlns:p14="http://schemas.microsoft.com/office/powerpoint/2010/main" val="292366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A close up of an umbrella&#10;&#10;Description automatically generated">
            <a:extLst>
              <a:ext uri="{FF2B5EF4-FFF2-40B4-BE49-F238E27FC236}">
                <a16:creationId xmlns="" xmlns:a16="http://schemas.microsoft.com/office/drawing/2014/main" id="{430CC33D-98E4-3349-9982-2620628DCEEC}"/>
              </a:ext>
            </a:extLst>
          </p:cNvPr>
          <p:cNvPicPr>
            <a:picLocks noChangeAspect="1"/>
          </p:cNvPicPr>
          <p:nvPr/>
        </p:nvPicPr>
        <p:blipFill rotWithShape="1">
          <a:blip r:embed="rId3">
            <a:alphaModFix/>
          </a:blip>
          <a:srcRect l="21216" r="8857"/>
          <a:stretch/>
        </p:blipFill>
        <p:spPr>
          <a:xfrm>
            <a:off x="5797543" y="10"/>
            <a:ext cx="6394152" cy="6857990"/>
          </a:xfrm>
          <a:prstGeom prst="rect">
            <a:avLst/>
          </a:prstGeom>
        </p:spPr>
      </p:pic>
      <p:pic>
        <p:nvPicPr>
          <p:cNvPr id="20" name="Picture 19">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 xmlns:a16="http://schemas.microsoft.com/office/drawing/2014/main" id="{CF841801-C488-5B4F-A7F1-24D8D0E59A66}"/>
              </a:ext>
            </a:extLst>
          </p:cNvPr>
          <p:cNvSpPr>
            <a:spLocks noGrp="1"/>
          </p:cNvSpPr>
          <p:nvPr>
            <p:ph idx="1"/>
          </p:nvPr>
        </p:nvSpPr>
        <p:spPr>
          <a:xfrm>
            <a:off x="-305" y="696686"/>
            <a:ext cx="6096305" cy="5219144"/>
          </a:xfrm>
        </p:spPr>
        <p:txBody>
          <a:bodyPr anchor="ctr">
            <a:normAutofit lnSpcReduction="10000"/>
          </a:bodyPr>
          <a:lstStyle/>
          <a:p>
            <a:pPr marL="0" indent="0" algn="ctr">
              <a:lnSpc>
                <a:spcPct val="150000"/>
              </a:lnSpc>
              <a:spcBef>
                <a:spcPts val="400"/>
              </a:spcBef>
              <a:buNone/>
            </a:pPr>
            <a:endParaRPr lang="en-US" i="1" dirty="0"/>
          </a:p>
          <a:p>
            <a:pPr marL="0" indent="0" algn="ctr">
              <a:lnSpc>
                <a:spcPct val="150000"/>
              </a:lnSpc>
              <a:spcBef>
                <a:spcPts val="400"/>
              </a:spcBef>
              <a:buNone/>
            </a:pPr>
            <a:endParaRPr lang="en-US" i="1" dirty="0"/>
          </a:p>
          <a:p>
            <a:pPr marL="0" indent="0" algn="ctr">
              <a:lnSpc>
                <a:spcPct val="150000"/>
              </a:lnSpc>
              <a:spcBef>
                <a:spcPts val="400"/>
              </a:spcBef>
              <a:buNone/>
            </a:pPr>
            <a:r>
              <a:rPr lang="en-US" i="1" dirty="0"/>
              <a:t>Nous </a:t>
            </a:r>
            <a:r>
              <a:rPr lang="en-US" i="1" dirty="0" err="1"/>
              <a:t>sommes</a:t>
            </a:r>
            <a:r>
              <a:rPr lang="en-US" i="1" dirty="0"/>
              <a:t> </a:t>
            </a:r>
            <a:r>
              <a:rPr lang="en-US" i="1" dirty="0" err="1"/>
              <a:t>pressés</a:t>
            </a:r>
            <a:r>
              <a:rPr lang="en-US" i="1" dirty="0"/>
              <a:t> de </a:t>
            </a:r>
            <a:r>
              <a:rPr lang="en-US" i="1" dirty="0" err="1"/>
              <a:t>toutes</a:t>
            </a:r>
            <a:r>
              <a:rPr lang="en-US" i="1" dirty="0"/>
              <a:t> parts, </a:t>
            </a:r>
            <a:r>
              <a:rPr lang="en-US" i="1" dirty="0" err="1"/>
              <a:t>mais</a:t>
            </a:r>
            <a:r>
              <a:rPr lang="en-US" i="1" dirty="0"/>
              <a:t> non </a:t>
            </a:r>
            <a:r>
              <a:rPr lang="en-US" i="1" dirty="0" err="1"/>
              <a:t>écrasés</a:t>
            </a:r>
            <a:r>
              <a:rPr lang="en-US" i="1" dirty="0"/>
              <a:t>; </a:t>
            </a:r>
            <a:endParaRPr lang="en-US" dirty="0"/>
          </a:p>
          <a:p>
            <a:pPr marL="0" indent="0" algn="ctr">
              <a:lnSpc>
                <a:spcPct val="150000"/>
              </a:lnSpc>
              <a:spcBef>
                <a:spcPts val="400"/>
              </a:spcBef>
              <a:buNone/>
            </a:pPr>
            <a:r>
              <a:rPr lang="en-US" i="1" dirty="0" err="1"/>
              <a:t>inquiets</a:t>
            </a:r>
            <a:r>
              <a:rPr lang="en-US" i="1" dirty="0"/>
              <a:t>, </a:t>
            </a:r>
            <a:r>
              <a:rPr lang="en-US" i="1" dirty="0" err="1"/>
              <a:t>mais</a:t>
            </a:r>
            <a:r>
              <a:rPr lang="en-US" i="1" dirty="0"/>
              <a:t> non </a:t>
            </a:r>
            <a:r>
              <a:rPr lang="en-US" i="1" dirty="0" err="1"/>
              <a:t>désespérés</a:t>
            </a:r>
            <a:r>
              <a:rPr lang="en-US" i="1" dirty="0"/>
              <a:t>; </a:t>
            </a:r>
            <a:r>
              <a:rPr lang="en-US" i="1" dirty="0" err="1"/>
              <a:t>persécutés</a:t>
            </a:r>
            <a:r>
              <a:rPr lang="en-US" i="1" dirty="0"/>
              <a:t>, </a:t>
            </a:r>
            <a:r>
              <a:rPr lang="en-US" i="1" dirty="0" err="1"/>
              <a:t>mais</a:t>
            </a:r>
            <a:r>
              <a:rPr lang="en-US" i="1" dirty="0"/>
              <a:t> non </a:t>
            </a:r>
            <a:r>
              <a:rPr lang="en-US" i="1" dirty="0" err="1"/>
              <a:t>abandonnés</a:t>
            </a:r>
            <a:r>
              <a:rPr lang="en-US" i="1" dirty="0"/>
              <a:t>; </a:t>
            </a:r>
            <a:endParaRPr lang="en-US" dirty="0"/>
          </a:p>
          <a:p>
            <a:pPr marL="0" indent="0" algn="ctr">
              <a:lnSpc>
                <a:spcPct val="150000"/>
              </a:lnSpc>
              <a:spcBef>
                <a:spcPts val="400"/>
              </a:spcBef>
              <a:buNone/>
            </a:pPr>
            <a:r>
              <a:rPr lang="en-US" i="1" dirty="0" err="1"/>
              <a:t>abattus</a:t>
            </a:r>
            <a:r>
              <a:rPr lang="en-US" i="1" dirty="0"/>
              <a:t>, </a:t>
            </a:r>
            <a:r>
              <a:rPr lang="en-US" i="1" dirty="0" err="1"/>
              <a:t>mais</a:t>
            </a:r>
            <a:r>
              <a:rPr lang="en-US" i="1" dirty="0"/>
              <a:t> non </a:t>
            </a:r>
            <a:r>
              <a:rPr lang="en-US" i="1" dirty="0" err="1"/>
              <a:t>anéantis</a:t>
            </a:r>
            <a:r>
              <a:rPr lang="en-US" i="1" dirty="0"/>
              <a:t>.</a:t>
            </a:r>
            <a:endParaRPr lang="en-US" dirty="0"/>
          </a:p>
          <a:p>
            <a:pPr marL="0" indent="0" algn="ctr">
              <a:lnSpc>
                <a:spcPct val="150000"/>
              </a:lnSpc>
              <a:spcBef>
                <a:spcPts val="400"/>
              </a:spcBef>
              <a:buNone/>
            </a:pPr>
            <a:r>
              <a:rPr lang="fr-FR" i="1" dirty="0"/>
              <a:t>2 Corinthiens 4:8, 9 (SG21)</a:t>
            </a:r>
            <a:endParaRPr lang="en-US" dirty="0"/>
          </a:p>
          <a:p>
            <a:pPr marL="0" indent="0" algn="ctr">
              <a:lnSpc>
                <a:spcPct val="100000"/>
              </a:lnSpc>
              <a:buNone/>
            </a:pPr>
            <a:endParaRPr lang="en-US" dirty="0">
              <a:solidFill>
                <a:srgbClr val="000000"/>
              </a:solidFill>
            </a:endParaRPr>
          </a:p>
          <a:p>
            <a:pPr marL="0" indent="0" algn="ctr">
              <a:lnSpc>
                <a:spcPct val="100000"/>
              </a:lnSpc>
              <a:buNone/>
            </a:pPr>
            <a:endParaRPr lang="en-US" dirty="0">
              <a:solidFill>
                <a:srgbClr val="000000"/>
              </a:solidFill>
            </a:endParaRPr>
          </a:p>
          <a:p>
            <a:pPr marL="0" indent="0" algn="ctr">
              <a:lnSpc>
                <a:spcPct val="100000"/>
              </a:lnSpc>
              <a:buNone/>
            </a:pPr>
            <a:endParaRPr lang="en-US" dirty="0">
              <a:solidFill>
                <a:srgbClr val="000000"/>
              </a:solidFill>
            </a:endParaRPr>
          </a:p>
        </p:txBody>
      </p:sp>
    </p:spTree>
    <p:extLst>
      <p:ext uri="{BB962C8B-B14F-4D97-AF65-F5344CB8AC3E}">
        <p14:creationId xmlns:p14="http://schemas.microsoft.com/office/powerpoint/2010/main" val="2639248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6CAFF8-DD5E-F045-9C11-BE9997D11975}"/>
              </a:ext>
            </a:extLst>
          </p:cNvPr>
          <p:cNvSpPr>
            <a:spLocks noGrp="1"/>
          </p:cNvSpPr>
          <p:nvPr>
            <p:ph type="title"/>
          </p:nvPr>
        </p:nvSpPr>
        <p:spPr>
          <a:xfrm>
            <a:off x="4965430" y="812146"/>
            <a:ext cx="6586491" cy="1286160"/>
          </a:xfrm>
        </p:spPr>
        <p:txBody>
          <a:bodyPr anchor="b">
            <a:normAutofit fontScale="90000"/>
          </a:bodyPr>
          <a:lstStyle/>
          <a:p>
            <a:pPr algn="ctr"/>
            <a:r>
              <a:rPr lang="en-US" sz="3600" b="1" dirty="0">
                <a:latin typeface="Avenir Next" panose="020B0503020202020204" pitchFamily="34" charset="0"/>
              </a:rPr>
              <a:t>DIEU MONTRE LA VOIE </a:t>
            </a:r>
            <a:br>
              <a:rPr lang="en-US" sz="3600" b="1" dirty="0">
                <a:latin typeface="Avenir Next" panose="020B0503020202020204" pitchFamily="34" charset="0"/>
              </a:rPr>
            </a:br>
            <a:r>
              <a:rPr lang="en-US" sz="3600" b="1" dirty="0">
                <a:latin typeface="Avenir Next" panose="020B0503020202020204" pitchFamily="34" charset="0"/>
              </a:rPr>
              <a:t>VERS LA RÉSILIENCE </a:t>
            </a:r>
            <a:r>
              <a:rPr lang="en-US" sz="3200" b="1" dirty="0">
                <a:latin typeface="Avenir Next" panose="020B0503020202020204" pitchFamily="34" charset="0"/>
              </a:rPr>
              <a:t/>
            </a:r>
            <a:br>
              <a:rPr lang="en-US" sz="3200" b="1" dirty="0">
                <a:latin typeface="Avenir Next" panose="020B0503020202020204" pitchFamily="34" charset="0"/>
              </a:rPr>
            </a:br>
            <a:r>
              <a:rPr lang="en-US" sz="4000" i="1" dirty="0" err="1">
                <a:latin typeface="Book Antiqua" panose="02040602050305030304" pitchFamily="18" charset="0"/>
              </a:rPr>
              <a:t>à</a:t>
            </a:r>
            <a:r>
              <a:rPr lang="en-US" sz="4000" i="1" dirty="0">
                <a:latin typeface="Book Antiqua" panose="02040602050305030304" pitchFamily="18" charset="0"/>
              </a:rPr>
              <a:t> David</a:t>
            </a:r>
            <a:endParaRPr lang="en-US" sz="4100" i="1" dirty="0">
              <a:latin typeface="Book Antiqua" panose="02040602050305030304" pitchFamily="18" charset="0"/>
            </a:endParaRPr>
          </a:p>
        </p:txBody>
      </p:sp>
      <p:pic>
        <p:nvPicPr>
          <p:cNvPr id="6" name="Picture 5" descr="A close up of an umbrella&#10;&#10;Description automatically generated">
            <a:extLst>
              <a:ext uri="{FF2B5EF4-FFF2-40B4-BE49-F238E27FC236}">
                <a16:creationId xmlns="" xmlns:a16="http://schemas.microsoft.com/office/drawing/2014/main" id="{B18D1771-C082-0E47-86A7-CED9E8CF733B}"/>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14" name="Straight Connector 13">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9388873C-FD6F-2348-80D3-134B6CE3096F}"/>
              </a:ext>
            </a:extLst>
          </p:cNvPr>
          <p:cNvSpPr>
            <a:spLocks noGrp="1"/>
          </p:cNvSpPr>
          <p:nvPr>
            <p:ph idx="1"/>
          </p:nvPr>
        </p:nvSpPr>
        <p:spPr>
          <a:xfrm>
            <a:off x="5397686" y="2238894"/>
            <a:ext cx="6057245" cy="4419598"/>
          </a:xfrm>
        </p:spPr>
        <p:txBody>
          <a:bodyPr>
            <a:normAutofit fontScale="92500" lnSpcReduction="10000"/>
          </a:bodyPr>
          <a:lstStyle/>
          <a:p>
            <a:pPr marL="0" indent="0">
              <a:lnSpc>
                <a:spcPct val="100000"/>
              </a:lnSpc>
              <a:buNone/>
            </a:pPr>
            <a:r>
              <a:rPr lang="fr-FR" sz="2400" b="1" dirty="0">
                <a:solidFill>
                  <a:srgbClr val="0070C0"/>
                </a:solidFill>
              </a:rPr>
              <a:t>La résilience est un style de vie et de telles habitudes sont manifestes dans la vie de David</a:t>
            </a:r>
            <a:r>
              <a:rPr lang="en-US" sz="2400" b="1" dirty="0">
                <a:solidFill>
                  <a:srgbClr val="0070C0"/>
                </a:solidFill>
              </a:rPr>
              <a:t> :</a:t>
            </a:r>
          </a:p>
          <a:p>
            <a:pPr>
              <a:lnSpc>
                <a:spcPct val="100000"/>
              </a:lnSpc>
            </a:pPr>
            <a:r>
              <a:rPr lang="fr-FR" sz="2400" b="1" dirty="0"/>
              <a:t>La résilience est un choix</a:t>
            </a:r>
            <a:r>
              <a:rPr lang="en-US" sz="2400" b="1" dirty="0"/>
              <a:t>. </a:t>
            </a:r>
            <a:r>
              <a:rPr lang="fr-FR" sz="2400" dirty="0"/>
              <a:t>Vous persévérez parce que votre but dans la vie est de garder vos yeux fixés sur Jésus</a:t>
            </a:r>
            <a:r>
              <a:rPr lang="en-US" sz="2400" dirty="0"/>
              <a:t> </a:t>
            </a:r>
          </a:p>
          <a:p>
            <a:pPr>
              <a:lnSpc>
                <a:spcPct val="100000"/>
              </a:lnSpc>
            </a:pPr>
            <a:r>
              <a:rPr lang="fr-FR" sz="2400" b="1" dirty="0"/>
              <a:t>Les personnes résilientes prennent leur vie en main </a:t>
            </a:r>
            <a:r>
              <a:rPr lang="fr-FR" sz="2400" dirty="0"/>
              <a:t>et cessent de chercher des excuses</a:t>
            </a:r>
            <a:r>
              <a:rPr lang="en-US" sz="2400" dirty="0"/>
              <a:t>.</a:t>
            </a:r>
          </a:p>
          <a:p>
            <a:pPr>
              <a:lnSpc>
                <a:spcPct val="100000"/>
              </a:lnSpc>
            </a:pPr>
            <a:r>
              <a:rPr lang="fr-FR" sz="2400" b="1" dirty="0"/>
              <a:t>Les personnes résilientes pardonnent à ceux qui les offensent </a:t>
            </a:r>
            <a:r>
              <a:rPr lang="fr-FR" sz="2400" dirty="0"/>
              <a:t>et continuent leur chemin. </a:t>
            </a:r>
            <a:r>
              <a:rPr lang="en-US" sz="2400" dirty="0"/>
              <a:t> </a:t>
            </a:r>
          </a:p>
          <a:p>
            <a:pPr>
              <a:lnSpc>
                <a:spcPct val="100000"/>
              </a:lnSpc>
            </a:pPr>
            <a:r>
              <a:rPr lang="fr-FR" sz="2400" b="1" dirty="0"/>
              <a:t>Les personnes résilientes sont conscients de la réalité </a:t>
            </a:r>
            <a:r>
              <a:rPr lang="fr-FR" sz="2400" dirty="0"/>
              <a:t>et savent qu’être positif les aidera à avancer.</a:t>
            </a:r>
            <a:r>
              <a:rPr lang="en-US" sz="2400" dirty="0"/>
              <a:t> </a:t>
            </a:r>
          </a:p>
        </p:txBody>
      </p:sp>
    </p:spTree>
    <p:extLst>
      <p:ext uri="{BB962C8B-B14F-4D97-AF65-F5344CB8AC3E}">
        <p14:creationId xmlns:p14="http://schemas.microsoft.com/office/powerpoint/2010/main" val="121684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9C3F32-0FF1-3C4A-8C11-21DD335A80BC}"/>
              </a:ext>
            </a:extLst>
          </p:cNvPr>
          <p:cNvSpPr>
            <a:spLocks noGrp="1"/>
          </p:cNvSpPr>
          <p:nvPr>
            <p:ph type="title"/>
          </p:nvPr>
        </p:nvSpPr>
        <p:spPr>
          <a:xfrm>
            <a:off x="-249380" y="895271"/>
            <a:ext cx="7730837" cy="1657429"/>
          </a:xfrm>
        </p:spPr>
        <p:txBody>
          <a:bodyPr>
            <a:normAutofit fontScale="90000"/>
          </a:bodyPr>
          <a:lstStyle/>
          <a:p>
            <a:pPr algn="ctr">
              <a:lnSpc>
                <a:spcPct val="100000"/>
              </a:lnSpc>
            </a:pPr>
            <a:r>
              <a:rPr lang="en-US" sz="3600" b="1" dirty="0">
                <a:latin typeface="Avenir Next" panose="020B0503020202020204" pitchFamily="34" charset="0"/>
              </a:rPr>
              <a:t>EFFETS BÉNÉFIQUES </a:t>
            </a:r>
            <a:r>
              <a:rPr lang="en-US" sz="3600" b="1" dirty="0">
                <a:solidFill>
                  <a:srgbClr val="FF18B3"/>
                </a:solidFill>
                <a:latin typeface="Avenir Next" panose="020B0503020202020204" pitchFamily="34" charset="0"/>
              </a:rPr>
              <a:t>DE </a:t>
            </a:r>
            <a:br>
              <a:rPr lang="en-US" sz="3600" b="1" dirty="0">
                <a:solidFill>
                  <a:srgbClr val="FF18B3"/>
                </a:solidFill>
                <a:latin typeface="Avenir Next" panose="020B0503020202020204" pitchFamily="34" charset="0"/>
              </a:rPr>
            </a:br>
            <a:r>
              <a:rPr lang="en-US" sz="3600" b="1" dirty="0">
                <a:solidFill>
                  <a:srgbClr val="FF18B3"/>
                </a:solidFill>
                <a:latin typeface="Avenir Next" panose="020B0503020202020204" pitchFamily="34" charset="0"/>
              </a:rPr>
              <a:t>LA RÉSILIENCE </a:t>
            </a:r>
            <a:r>
              <a:rPr lang="en-US" sz="3600" b="1" dirty="0">
                <a:latin typeface="Avenir Next" panose="020B0503020202020204" pitchFamily="34" charset="0"/>
              </a:rPr>
              <a:t>SUR LA SANTÉ</a:t>
            </a:r>
            <a:r>
              <a:rPr lang="en-US" sz="3600" dirty="0">
                <a:latin typeface="Avenir Next" panose="020B0503020202020204" pitchFamily="34" charset="0"/>
              </a:rPr>
              <a:t/>
            </a:r>
            <a:br>
              <a:rPr lang="en-US" sz="3600" dirty="0">
                <a:latin typeface="Avenir Next" panose="020B0503020202020204" pitchFamily="34" charset="0"/>
              </a:rPr>
            </a:br>
            <a:endParaRPr lang="en-US" sz="3600" b="1" dirty="0">
              <a:solidFill>
                <a:srgbClr val="FF2F92"/>
              </a:solidFill>
              <a:latin typeface="Avenir Next" panose="020B0503020202020204" pitchFamily="34" charset="0"/>
            </a:endParaRPr>
          </a:p>
        </p:txBody>
      </p:sp>
      <p:sp>
        <p:nvSpPr>
          <p:cNvPr id="3" name="Content Placeholder 2">
            <a:extLst>
              <a:ext uri="{FF2B5EF4-FFF2-40B4-BE49-F238E27FC236}">
                <a16:creationId xmlns="" xmlns:a16="http://schemas.microsoft.com/office/drawing/2014/main" id="{163679D0-9AC9-4243-89F9-BD27036CE06C}"/>
              </a:ext>
            </a:extLst>
          </p:cNvPr>
          <p:cNvSpPr>
            <a:spLocks noGrp="1"/>
          </p:cNvSpPr>
          <p:nvPr>
            <p:ph idx="1"/>
          </p:nvPr>
        </p:nvSpPr>
        <p:spPr>
          <a:xfrm>
            <a:off x="299258" y="2709947"/>
            <a:ext cx="6936162" cy="4172990"/>
          </a:xfrm>
        </p:spPr>
        <p:txBody>
          <a:bodyPr>
            <a:normAutofit lnSpcReduction="10000"/>
          </a:bodyPr>
          <a:lstStyle/>
          <a:p>
            <a:r>
              <a:rPr lang="fr-FR" sz="2400" dirty="0"/>
              <a:t>l’expérience d’émotions plus positives et une meilleure gestion des émotions négatives</a:t>
            </a:r>
            <a:endParaRPr lang="en-US" sz="2400" dirty="0"/>
          </a:p>
          <a:p>
            <a:r>
              <a:rPr lang="fr-FR" sz="2400" dirty="0"/>
              <a:t>des symptômes moins dépressifs</a:t>
            </a:r>
            <a:endParaRPr lang="en-US" sz="2400" dirty="0"/>
          </a:p>
          <a:p>
            <a:r>
              <a:rPr lang="fr-FR" sz="2400" dirty="0"/>
              <a:t>une plus grande résistance au stress</a:t>
            </a:r>
            <a:endParaRPr lang="en-US" sz="2400" dirty="0"/>
          </a:p>
          <a:p>
            <a:r>
              <a:rPr lang="fr-FR" sz="2400" dirty="0"/>
              <a:t>une meilleure gestion du stress en améliorant la résolution de problèmes, une orientation positive et la réévaluation des facteurs de stress.</a:t>
            </a:r>
            <a:endParaRPr lang="en-US" sz="2400" dirty="0"/>
          </a:p>
          <a:p>
            <a:r>
              <a:rPr lang="fr-FR" sz="2400" dirty="0"/>
              <a:t>un vieillissement réussi et une amélioration du sentiment de bien-être malgré les défis liés à l’âge</a:t>
            </a:r>
            <a:endParaRPr lang="en-US" sz="2400" dirty="0"/>
          </a:p>
          <a:p>
            <a:r>
              <a:rPr lang="fr-FR" sz="2400" dirty="0"/>
              <a:t>une meilleure prise en charge des symptômes du trouble de stress post-traumatique (TSPT) </a:t>
            </a:r>
            <a:endParaRPr lang="en-US" sz="2400" dirty="0"/>
          </a:p>
        </p:txBody>
      </p:sp>
      <p:pic>
        <p:nvPicPr>
          <p:cNvPr id="4" name="Picture 3" descr="A close up of an umbrella&#10;&#10;Description automatically generated">
            <a:extLst>
              <a:ext uri="{FF2B5EF4-FFF2-40B4-BE49-F238E27FC236}">
                <a16:creationId xmlns="" xmlns:a16="http://schemas.microsoft.com/office/drawing/2014/main" id="{8EC6C1CE-7FA0-CE4F-B3DE-5AD4E80E393F}"/>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574395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E1D6DC8-1DA2-D340-96CF-47B342A4697C}"/>
              </a:ext>
            </a:extLst>
          </p:cNvPr>
          <p:cNvSpPr>
            <a:spLocks noGrp="1"/>
          </p:cNvSpPr>
          <p:nvPr>
            <p:ph type="title"/>
          </p:nvPr>
        </p:nvSpPr>
        <p:spPr>
          <a:xfrm>
            <a:off x="4965430" y="647701"/>
            <a:ext cx="6586491" cy="1791172"/>
          </a:xfrm>
        </p:spPr>
        <p:txBody>
          <a:bodyPr>
            <a:noAutofit/>
          </a:bodyPr>
          <a:lstStyle/>
          <a:p>
            <a:pPr algn="ctr"/>
            <a:r>
              <a:rPr lang="en-US" sz="3200" b="1" dirty="0">
                <a:latin typeface="Avenir Next" panose="020B0503020202020204" pitchFamily="34" charset="0"/>
              </a:rPr>
              <a:t>DIEU MONTRE</a:t>
            </a:r>
            <a:br>
              <a:rPr lang="en-US" sz="3200" b="1" dirty="0">
                <a:latin typeface="Avenir Next" panose="020B0503020202020204" pitchFamily="34" charset="0"/>
              </a:rPr>
            </a:br>
            <a:r>
              <a:rPr lang="en-US" sz="3200" b="1" dirty="0">
                <a:latin typeface="Avenir Next" panose="020B0503020202020204" pitchFamily="34" charset="0"/>
              </a:rPr>
              <a:t>LA VOIE VERS LA RÉSILIENCE</a:t>
            </a:r>
            <a:r>
              <a:rPr lang="en-US" sz="3200" b="1" dirty="0">
                <a:solidFill>
                  <a:srgbClr val="000000"/>
                </a:solidFill>
                <a:latin typeface="Avenir Next" panose="020B0503020202020204" pitchFamily="34" charset="0"/>
              </a:rPr>
              <a:t/>
            </a:r>
            <a:br>
              <a:rPr lang="en-US" sz="3200" b="1" dirty="0">
                <a:solidFill>
                  <a:srgbClr val="000000"/>
                </a:solidFill>
                <a:latin typeface="Avenir Next" panose="020B0503020202020204" pitchFamily="34" charset="0"/>
              </a:rPr>
            </a:br>
            <a:r>
              <a:rPr lang="en-US" sz="3200" i="1" dirty="0" err="1">
                <a:solidFill>
                  <a:srgbClr val="000000"/>
                </a:solidFill>
                <a:latin typeface="Book Antiqua" panose="02040602050305030304" pitchFamily="18" charset="0"/>
              </a:rPr>
              <a:t>à</a:t>
            </a:r>
            <a:r>
              <a:rPr lang="en-US" sz="3200" i="1" dirty="0">
                <a:solidFill>
                  <a:srgbClr val="000000"/>
                </a:solidFill>
                <a:latin typeface="Book Antiqua" panose="02040602050305030304" pitchFamily="18" charset="0"/>
              </a:rPr>
              <a:t> David </a:t>
            </a:r>
            <a:r>
              <a:rPr lang="en-US" sz="3200" i="1" dirty="0" err="1">
                <a:latin typeface="Book Antiqua" panose="02040602050305030304" pitchFamily="18" charset="0"/>
              </a:rPr>
              <a:t>en</a:t>
            </a:r>
            <a:r>
              <a:rPr lang="en-US" sz="3200" i="1" dirty="0">
                <a:latin typeface="Book Antiqua" panose="02040602050305030304" pitchFamily="18" charset="0"/>
              </a:rPr>
              <a:t> </a:t>
            </a:r>
            <a:r>
              <a:rPr lang="en-US" sz="3200" i="1" dirty="0" err="1">
                <a:latin typeface="Book Antiqua" panose="02040602050305030304" pitchFamily="18" charset="0"/>
              </a:rPr>
              <a:t>s’appuyant</a:t>
            </a:r>
            <a:r>
              <a:rPr lang="en-US" sz="3200" i="1" dirty="0">
                <a:latin typeface="Book Antiqua" panose="02040602050305030304" pitchFamily="18" charset="0"/>
              </a:rPr>
              <a:t> sur </a:t>
            </a:r>
            <a:br>
              <a:rPr lang="en-US" sz="3200" i="1" dirty="0">
                <a:latin typeface="Book Antiqua" panose="02040602050305030304" pitchFamily="18" charset="0"/>
              </a:rPr>
            </a:br>
            <a:r>
              <a:rPr lang="en-US" sz="3200" i="1" dirty="0">
                <a:latin typeface="Book Antiqua" panose="02040602050305030304" pitchFamily="18" charset="0"/>
              </a:rPr>
              <a:t>des </a:t>
            </a:r>
            <a:r>
              <a:rPr lang="en-US" sz="3200" i="1" dirty="0" err="1">
                <a:latin typeface="Book Antiqua" panose="02040602050305030304" pitchFamily="18" charset="0"/>
              </a:rPr>
              <a:t>stratégies</a:t>
            </a:r>
            <a:r>
              <a:rPr lang="en-US" sz="3200" i="1" dirty="0">
                <a:latin typeface="Book Antiqua" panose="02040602050305030304" pitchFamily="18" charset="0"/>
              </a:rPr>
              <a:t> </a:t>
            </a:r>
            <a:r>
              <a:rPr lang="en-US" sz="3200" i="1" dirty="0" err="1">
                <a:latin typeface="Book Antiqua" panose="02040602050305030304" pitchFamily="18" charset="0"/>
              </a:rPr>
              <a:t>spirituelles</a:t>
            </a:r>
            <a:r>
              <a:rPr lang="en-US" sz="3200" i="1" dirty="0">
                <a:latin typeface="Book Antiqua" panose="02040602050305030304" pitchFamily="18" charset="0"/>
              </a:rPr>
              <a:t> </a:t>
            </a:r>
          </a:p>
        </p:txBody>
      </p:sp>
      <p:pic>
        <p:nvPicPr>
          <p:cNvPr id="4" name="Picture 3" descr="A close up of an umbrella&#10;&#10;Description automatically generated">
            <a:extLst>
              <a:ext uri="{FF2B5EF4-FFF2-40B4-BE49-F238E27FC236}">
                <a16:creationId xmlns="" xmlns:a16="http://schemas.microsoft.com/office/drawing/2014/main" id="{7CDEA51A-FA39-C94D-8747-B691B006FAFD}"/>
              </a:ext>
            </a:extLst>
          </p:cNvPr>
          <p:cNvPicPr>
            <a:picLocks noChangeAspect="1"/>
          </p:cNvPicPr>
          <p:nvPr/>
        </p:nvPicPr>
        <p:blipFill rotWithShape="1">
          <a:blip r:embed="rId3"/>
          <a:srcRect l="30832" r="18473"/>
          <a:stretch/>
        </p:blipFill>
        <p:spPr>
          <a:xfrm>
            <a:off x="0" y="10"/>
            <a:ext cx="4635571" cy="6857990"/>
          </a:xfrm>
          <a:prstGeom prst="rect">
            <a:avLst/>
          </a:prstGeom>
          <a:effectLst/>
        </p:spPr>
      </p:pic>
      <p:sp>
        <p:nvSpPr>
          <p:cNvPr id="3" name="Content Placeholder 2">
            <a:extLst>
              <a:ext uri="{FF2B5EF4-FFF2-40B4-BE49-F238E27FC236}">
                <a16:creationId xmlns="" xmlns:a16="http://schemas.microsoft.com/office/drawing/2014/main" id="{3BFC28A4-6351-B444-BD1C-CB499175BD6A}"/>
              </a:ext>
            </a:extLst>
          </p:cNvPr>
          <p:cNvSpPr>
            <a:spLocks noGrp="1"/>
          </p:cNvSpPr>
          <p:nvPr>
            <p:ph idx="1"/>
          </p:nvPr>
        </p:nvSpPr>
        <p:spPr>
          <a:xfrm>
            <a:off x="5031931" y="2554776"/>
            <a:ext cx="6586489" cy="4303224"/>
          </a:xfrm>
        </p:spPr>
        <p:txBody>
          <a:bodyPr>
            <a:normAutofit fontScale="92500"/>
          </a:bodyPr>
          <a:lstStyle/>
          <a:p>
            <a:pPr marL="0" indent="0">
              <a:buNone/>
            </a:pPr>
            <a:r>
              <a:rPr lang="fr-FR" sz="2400" b="1" dirty="0">
                <a:solidFill>
                  <a:srgbClr val="0070C0"/>
                </a:solidFill>
              </a:rPr>
              <a:t>Le livre des psaumes présente de nombreux exemples de David face à ses problèmes et trouvant du réconfort et de la force auprès de Dieu. David :</a:t>
            </a:r>
            <a:endParaRPr lang="en-US" sz="2400" b="1" dirty="0">
              <a:solidFill>
                <a:srgbClr val="0070C0"/>
              </a:solidFill>
            </a:endParaRPr>
          </a:p>
          <a:p>
            <a:r>
              <a:rPr lang="fr-FR" sz="2400" dirty="0"/>
              <a:t>partage ses problèmes avec Dieu par la prière</a:t>
            </a:r>
            <a:endParaRPr lang="en-US" sz="2400" dirty="0"/>
          </a:p>
          <a:p>
            <a:r>
              <a:rPr lang="fr-FR" sz="2400" dirty="0"/>
              <a:t>garde une vision positive lorsqu’il prie et demande de l'aide même dans des situations impossibles</a:t>
            </a:r>
            <a:endParaRPr lang="en-US" sz="2400" dirty="0"/>
          </a:p>
          <a:p>
            <a:r>
              <a:rPr lang="fr-FR" sz="2400" dirty="0"/>
              <a:t>fait confiance à Dieu</a:t>
            </a:r>
            <a:endParaRPr lang="en-US" sz="2400" dirty="0"/>
          </a:p>
          <a:p>
            <a:r>
              <a:rPr lang="fr-FR" sz="2400" dirty="0"/>
              <a:t>loue Dieu pour ses bénédictions</a:t>
            </a:r>
            <a:endParaRPr lang="en-US" sz="2400" dirty="0"/>
          </a:p>
          <a:p>
            <a:r>
              <a:rPr lang="fr-FR" sz="2400" dirty="0"/>
              <a:t>adore Dieu</a:t>
            </a:r>
            <a:endParaRPr lang="en-US" sz="2400" dirty="0"/>
          </a:p>
          <a:p>
            <a:r>
              <a:rPr lang="fr-FR" sz="2400" dirty="0"/>
              <a:t>travaille avec Dieu</a:t>
            </a:r>
          </a:p>
        </p:txBody>
      </p:sp>
    </p:spTree>
    <p:extLst>
      <p:ext uri="{BB962C8B-B14F-4D97-AF65-F5344CB8AC3E}">
        <p14:creationId xmlns:p14="http://schemas.microsoft.com/office/powerpoint/2010/main" val="992561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D27B83EA-5480-5C48-BB25-3F164C25A6A9}"/>
              </a:ext>
            </a:extLst>
          </p:cNvPr>
          <p:cNvPicPr>
            <a:picLocks noChangeAspect="1"/>
          </p:cNvPicPr>
          <p:nvPr/>
        </p:nvPicPr>
        <p:blipFill rotWithShape="1">
          <a:blip r:embed="rId3">
            <a:alphaModFix/>
          </a:blip>
          <a:srcRect l="7922" r="22150"/>
          <a:stretch/>
        </p:blipFill>
        <p:spPr>
          <a:xfrm>
            <a:off x="5797543" y="10"/>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 xmlns:a16="http://schemas.microsoft.com/office/drawing/2014/main" id="{4F4BEB0E-5681-6544-AAFC-ACD8C8B3B18B}"/>
              </a:ext>
            </a:extLst>
          </p:cNvPr>
          <p:cNvSpPr>
            <a:spLocks noGrp="1"/>
          </p:cNvSpPr>
          <p:nvPr>
            <p:ph type="title"/>
          </p:nvPr>
        </p:nvSpPr>
        <p:spPr>
          <a:xfrm>
            <a:off x="804998" y="798445"/>
            <a:ext cx="4803636" cy="1311664"/>
          </a:xfrm>
        </p:spPr>
        <p:txBody>
          <a:bodyPr>
            <a:normAutofit/>
          </a:bodyPr>
          <a:lstStyle/>
          <a:p>
            <a:r>
              <a:rPr lang="en-US" sz="4000" b="1" dirty="0">
                <a:solidFill>
                  <a:srgbClr val="000000"/>
                </a:solidFill>
                <a:latin typeface="Avenir Next" panose="020B0503020202020204" pitchFamily="34" charset="0"/>
              </a:rPr>
              <a:t>NAOMI</a:t>
            </a:r>
          </a:p>
        </p:txBody>
      </p:sp>
      <p:sp>
        <p:nvSpPr>
          <p:cNvPr id="3" name="Content Placeholder 2">
            <a:extLst>
              <a:ext uri="{FF2B5EF4-FFF2-40B4-BE49-F238E27FC236}">
                <a16:creationId xmlns="" xmlns:a16="http://schemas.microsoft.com/office/drawing/2014/main" id="{324A3F80-CB3B-984F-8471-D694DC462C99}"/>
              </a:ext>
            </a:extLst>
          </p:cNvPr>
          <p:cNvSpPr>
            <a:spLocks noGrp="1"/>
          </p:cNvSpPr>
          <p:nvPr>
            <p:ph idx="1"/>
          </p:nvPr>
        </p:nvSpPr>
        <p:spPr>
          <a:xfrm>
            <a:off x="721872" y="1790163"/>
            <a:ext cx="4803636" cy="4801831"/>
          </a:xfrm>
        </p:spPr>
        <p:txBody>
          <a:bodyPr anchor="ctr">
            <a:normAutofit fontScale="70000" lnSpcReduction="20000"/>
          </a:bodyPr>
          <a:lstStyle/>
          <a:p>
            <a:pPr marL="0" indent="0">
              <a:lnSpc>
                <a:spcPct val="150000"/>
              </a:lnSpc>
              <a:buNone/>
            </a:pPr>
            <a:r>
              <a:rPr lang="fr-FR" sz="3100" i="1" dirty="0"/>
              <a:t>« </a:t>
            </a:r>
            <a:r>
              <a:rPr lang="en-US" sz="3100" i="1" dirty="0"/>
              <a:t>Elle </a:t>
            </a:r>
            <a:r>
              <a:rPr lang="en-US" sz="3100" i="1" dirty="0" err="1"/>
              <a:t>leur</a:t>
            </a:r>
            <a:r>
              <a:rPr lang="en-US" sz="3100" i="1" dirty="0"/>
              <a:t> </a:t>
            </a:r>
            <a:r>
              <a:rPr lang="en-US" sz="3100" i="1" dirty="0" err="1"/>
              <a:t>dit</a:t>
            </a:r>
            <a:r>
              <a:rPr lang="en-US" sz="3100" i="1" dirty="0"/>
              <a:t>: Ne </a:t>
            </a:r>
            <a:r>
              <a:rPr lang="en-US" sz="3100" i="1" dirty="0" err="1"/>
              <a:t>m'appelez</a:t>
            </a:r>
            <a:r>
              <a:rPr lang="en-US" sz="3100" i="1" dirty="0"/>
              <a:t> pas Naomi </a:t>
            </a:r>
            <a:r>
              <a:rPr lang="fr-FR" sz="2600" dirty="0"/>
              <a:t>[agréable, ravissante ou heureuse]</a:t>
            </a:r>
            <a:r>
              <a:rPr lang="en-US" sz="2600" i="1" dirty="0"/>
              <a:t>; </a:t>
            </a:r>
            <a:r>
              <a:rPr lang="en-US" sz="3100" b="1" i="1" dirty="0" err="1"/>
              <a:t>appelez-moi</a:t>
            </a:r>
            <a:r>
              <a:rPr lang="en-US" sz="3100" b="1" i="1" dirty="0"/>
              <a:t> Mara</a:t>
            </a:r>
            <a:r>
              <a:rPr lang="en-US" sz="3100" i="1" dirty="0"/>
              <a:t> </a:t>
            </a:r>
            <a:r>
              <a:rPr lang="fr-FR" sz="2600" dirty="0"/>
              <a:t>[amère]</a:t>
            </a:r>
            <a:r>
              <a:rPr lang="en-US" sz="3100" i="1" dirty="0"/>
              <a:t>, </a:t>
            </a:r>
            <a:r>
              <a:rPr lang="en-US" sz="3100" b="1" i="1" dirty="0"/>
              <a:t>car le Tout Puissant </a:t>
            </a:r>
            <a:r>
              <a:rPr lang="en-US" sz="3100" b="1" i="1" dirty="0" err="1"/>
              <a:t>m'a</a:t>
            </a:r>
            <a:r>
              <a:rPr lang="en-US" sz="3100" b="1" i="1" dirty="0"/>
              <a:t> </a:t>
            </a:r>
            <a:r>
              <a:rPr lang="en-US" sz="3100" b="1" i="1" dirty="0" err="1"/>
              <a:t>remplie</a:t>
            </a:r>
            <a:r>
              <a:rPr lang="en-US" sz="3100" b="1" i="1" dirty="0"/>
              <a:t> </a:t>
            </a:r>
            <a:r>
              <a:rPr lang="en-US" sz="3100" b="1" i="1" dirty="0" err="1"/>
              <a:t>d'amertume</a:t>
            </a:r>
            <a:r>
              <a:rPr lang="en-US" sz="3100" b="1" i="1" dirty="0"/>
              <a:t>. </a:t>
            </a:r>
            <a:r>
              <a:rPr lang="en-US" sz="3100" i="1" dirty="0" err="1"/>
              <a:t>J'étais</a:t>
            </a:r>
            <a:r>
              <a:rPr lang="en-US" sz="3100" i="1" dirty="0"/>
              <a:t> dans </a:t>
            </a:r>
            <a:r>
              <a:rPr lang="en-US" sz="3100" i="1" dirty="0" err="1"/>
              <a:t>l'abondance</a:t>
            </a:r>
            <a:r>
              <a:rPr lang="en-US" sz="3100" i="1" dirty="0"/>
              <a:t> </a:t>
            </a:r>
            <a:r>
              <a:rPr lang="en-US" sz="3100" i="1" dirty="0" err="1"/>
              <a:t>à</a:t>
            </a:r>
            <a:r>
              <a:rPr lang="en-US" sz="3100" i="1" dirty="0"/>
              <a:t> mon </a:t>
            </a:r>
            <a:r>
              <a:rPr lang="en-US" sz="3100" i="1" dirty="0" err="1"/>
              <a:t>départ</a:t>
            </a:r>
            <a:r>
              <a:rPr lang="en-US" sz="3100" i="1" dirty="0"/>
              <a:t>, et </a:t>
            </a:r>
            <a:r>
              <a:rPr lang="en-US" sz="3100" i="1" dirty="0" err="1"/>
              <a:t>l'Éternel</a:t>
            </a:r>
            <a:r>
              <a:rPr lang="en-US" sz="3100" i="1" dirty="0"/>
              <a:t> me </a:t>
            </a:r>
            <a:r>
              <a:rPr lang="en-US" sz="3100" i="1" dirty="0" err="1"/>
              <a:t>ramène</a:t>
            </a:r>
            <a:r>
              <a:rPr lang="en-US" sz="3100" i="1" dirty="0"/>
              <a:t> les mains vides. </a:t>
            </a:r>
            <a:r>
              <a:rPr lang="en-US" sz="3100" i="1" dirty="0" err="1"/>
              <a:t>Pourquoi</a:t>
            </a:r>
            <a:r>
              <a:rPr lang="en-US" sz="3100" i="1" dirty="0"/>
              <a:t> </a:t>
            </a:r>
            <a:r>
              <a:rPr lang="en-US" sz="3100" i="1" dirty="0" err="1"/>
              <a:t>m'appelleriez-vous</a:t>
            </a:r>
            <a:r>
              <a:rPr lang="en-US" sz="3100" i="1" dirty="0"/>
              <a:t> Naomi, après que </a:t>
            </a:r>
            <a:r>
              <a:rPr lang="en-US" sz="3100" i="1" dirty="0" err="1"/>
              <a:t>l'Éternel</a:t>
            </a:r>
            <a:r>
              <a:rPr lang="en-US" sz="3100" i="1" dirty="0"/>
              <a:t> </a:t>
            </a:r>
            <a:r>
              <a:rPr lang="en-US" sz="3100" i="1" dirty="0" err="1"/>
              <a:t>s'est</a:t>
            </a:r>
            <a:r>
              <a:rPr lang="en-US" sz="3100" i="1" dirty="0"/>
              <a:t> </a:t>
            </a:r>
            <a:r>
              <a:rPr lang="en-US" sz="3100" i="1" dirty="0" err="1"/>
              <a:t>prononcé</a:t>
            </a:r>
            <a:r>
              <a:rPr lang="en-US" sz="3100" i="1" dirty="0"/>
              <a:t> </a:t>
            </a:r>
            <a:r>
              <a:rPr lang="en-US" sz="3100" i="1" dirty="0" err="1"/>
              <a:t>contre</a:t>
            </a:r>
            <a:r>
              <a:rPr lang="en-US" sz="3100" i="1" dirty="0"/>
              <a:t> </a:t>
            </a:r>
            <a:r>
              <a:rPr lang="en-US" sz="3100" i="1" dirty="0" err="1"/>
              <a:t>moi</a:t>
            </a:r>
            <a:r>
              <a:rPr lang="en-US" sz="3100" i="1" dirty="0"/>
              <a:t>, et que le Tout Puissant </a:t>
            </a:r>
            <a:r>
              <a:rPr lang="en-US" sz="3100" i="1" dirty="0" err="1"/>
              <a:t>m'a</a:t>
            </a:r>
            <a:r>
              <a:rPr lang="en-US" sz="3100" i="1" dirty="0"/>
              <a:t> </a:t>
            </a:r>
            <a:r>
              <a:rPr lang="en-US" sz="3100" i="1" dirty="0" err="1"/>
              <a:t>affligée</a:t>
            </a:r>
            <a:r>
              <a:rPr lang="en-US" sz="3100" i="1" dirty="0"/>
              <a:t>?</a:t>
            </a:r>
            <a:r>
              <a:rPr lang="fr-FR" sz="3100" i="1" dirty="0"/>
              <a:t> » (Ruth 1:20, 21).</a:t>
            </a:r>
            <a:endParaRPr lang="en-US" sz="3100" dirty="0"/>
          </a:p>
          <a:p>
            <a:pPr>
              <a:lnSpc>
                <a:spcPct val="110000"/>
              </a:lnSpc>
            </a:pPr>
            <a:endParaRPr lang="en-US" sz="2000" dirty="0">
              <a:solidFill>
                <a:srgbClr val="000000"/>
              </a:solidFill>
            </a:endParaRPr>
          </a:p>
        </p:txBody>
      </p:sp>
    </p:spTree>
    <p:extLst>
      <p:ext uri="{BB962C8B-B14F-4D97-AF65-F5344CB8AC3E}">
        <p14:creationId xmlns:p14="http://schemas.microsoft.com/office/powerpoint/2010/main" val="879523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0C9235-80A2-924D-BAE0-0109B2CCEF41}"/>
              </a:ext>
            </a:extLst>
          </p:cNvPr>
          <p:cNvSpPr>
            <a:spLocks noGrp="1"/>
          </p:cNvSpPr>
          <p:nvPr>
            <p:ph type="title"/>
          </p:nvPr>
        </p:nvSpPr>
        <p:spPr>
          <a:xfrm>
            <a:off x="4965430" y="467928"/>
            <a:ext cx="6586491" cy="1713503"/>
          </a:xfrm>
        </p:spPr>
        <p:txBody>
          <a:bodyPr anchor="b">
            <a:noAutofit/>
          </a:bodyPr>
          <a:lstStyle/>
          <a:p>
            <a:pPr algn="ctr">
              <a:lnSpc>
                <a:spcPct val="100000"/>
              </a:lnSpc>
            </a:pPr>
            <a:r>
              <a:rPr lang="en-US" sz="2800" b="1" dirty="0">
                <a:latin typeface="Avenir Next" panose="020B0503020202020204" pitchFamily="34" charset="0"/>
              </a:rPr>
              <a:t>DIEU MONTRE</a:t>
            </a:r>
            <a:br>
              <a:rPr lang="en-US" sz="2800" b="1" dirty="0">
                <a:latin typeface="Avenir Next" panose="020B0503020202020204" pitchFamily="34" charset="0"/>
              </a:rPr>
            </a:br>
            <a:r>
              <a:rPr lang="en-US" sz="2800" b="1" dirty="0">
                <a:latin typeface="Avenir Next" panose="020B0503020202020204" pitchFamily="34" charset="0"/>
              </a:rPr>
              <a:t>LA VOIE VERS LA RÉSILIENCE</a:t>
            </a:r>
            <a:r>
              <a:rPr lang="en-US" sz="2800" b="1" dirty="0">
                <a:solidFill>
                  <a:srgbClr val="000000"/>
                </a:solidFill>
                <a:latin typeface="Avenir Next" panose="020B0503020202020204" pitchFamily="34" charset="0"/>
              </a:rPr>
              <a:t/>
            </a:r>
            <a:br>
              <a:rPr lang="en-US" sz="2800" b="1" dirty="0">
                <a:solidFill>
                  <a:srgbClr val="000000"/>
                </a:solidFill>
                <a:latin typeface="Avenir Next" panose="020B0503020202020204" pitchFamily="34" charset="0"/>
              </a:rPr>
            </a:br>
            <a:r>
              <a:rPr lang="en-US" sz="2800" i="1" dirty="0" err="1">
                <a:solidFill>
                  <a:srgbClr val="000000"/>
                </a:solidFill>
                <a:latin typeface="Book Antiqua" panose="02040602050305030304" pitchFamily="18" charset="0"/>
              </a:rPr>
              <a:t>à</a:t>
            </a:r>
            <a:r>
              <a:rPr lang="en-US" sz="2800" i="1" dirty="0">
                <a:solidFill>
                  <a:srgbClr val="000000"/>
                </a:solidFill>
                <a:latin typeface="Book Antiqua" panose="02040602050305030304" pitchFamily="18" charset="0"/>
              </a:rPr>
              <a:t> Naomi </a:t>
            </a:r>
            <a:r>
              <a:rPr lang="en-US" sz="2800" i="1" dirty="0" err="1">
                <a:latin typeface="Book Antiqua" panose="02040602050305030304" pitchFamily="18" charset="0"/>
              </a:rPr>
              <a:t>en</a:t>
            </a:r>
            <a:r>
              <a:rPr lang="en-US" sz="2800" i="1" dirty="0">
                <a:latin typeface="Book Antiqua" panose="02040602050305030304" pitchFamily="18" charset="0"/>
              </a:rPr>
              <a:t> </a:t>
            </a:r>
            <a:r>
              <a:rPr lang="en-US" sz="2800" i="1" dirty="0" err="1">
                <a:latin typeface="Book Antiqua" panose="02040602050305030304" pitchFamily="18" charset="0"/>
              </a:rPr>
              <a:t>s’appuyant</a:t>
            </a:r>
            <a:r>
              <a:rPr lang="en-US" sz="2800" i="1" dirty="0">
                <a:latin typeface="Book Antiqua" panose="02040602050305030304" pitchFamily="18" charset="0"/>
              </a:rPr>
              <a:t> sur </a:t>
            </a:r>
            <a:br>
              <a:rPr lang="en-US" sz="2800" i="1" dirty="0">
                <a:latin typeface="Book Antiqua" panose="02040602050305030304" pitchFamily="18" charset="0"/>
              </a:rPr>
            </a:br>
            <a:r>
              <a:rPr lang="en-US" sz="2800" i="1" dirty="0">
                <a:latin typeface="Book Antiqua" panose="02040602050305030304" pitchFamily="18" charset="0"/>
              </a:rPr>
              <a:t>des </a:t>
            </a:r>
            <a:r>
              <a:rPr lang="en-US" sz="2800" i="1" dirty="0" err="1">
                <a:latin typeface="Book Antiqua" panose="02040602050305030304" pitchFamily="18" charset="0"/>
              </a:rPr>
              <a:t>stratégies</a:t>
            </a:r>
            <a:r>
              <a:rPr lang="en-US" sz="2800" i="1" dirty="0">
                <a:latin typeface="Book Antiqua" panose="02040602050305030304" pitchFamily="18" charset="0"/>
              </a:rPr>
              <a:t> </a:t>
            </a:r>
            <a:r>
              <a:rPr lang="en-US" sz="2800" i="1" dirty="0" err="1">
                <a:latin typeface="Book Antiqua" panose="02040602050305030304" pitchFamily="18" charset="0"/>
              </a:rPr>
              <a:t>spirituelles</a:t>
            </a:r>
            <a:r>
              <a:rPr lang="en-US" sz="2800" i="1" dirty="0">
                <a:latin typeface="Book Antiqua" panose="02040602050305030304" pitchFamily="18" charset="0"/>
              </a:rPr>
              <a:t> </a:t>
            </a:r>
          </a:p>
        </p:txBody>
      </p:sp>
      <p:pic>
        <p:nvPicPr>
          <p:cNvPr id="4" name="Picture 3" descr="A close up of an umbrella&#10;&#10;Description automatically generated">
            <a:extLst>
              <a:ext uri="{FF2B5EF4-FFF2-40B4-BE49-F238E27FC236}">
                <a16:creationId xmlns="" xmlns:a16="http://schemas.microsoft.com/office/drawing/2014/main" id="{C1937CFE-1079-5E42-BC1B-C9E1318902B2}"/>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C8A441AB-246F-B648-8376-B1292AECA4EB}"/>
              </a:ext>
            </a:extLst>
          </p:cNvPr>
          <p:cNvSpPr>
            <a:spLocks noGrp="1"/>
          </p:cNvSpPr>
          <p:nvPr>
            <p:ph idx="1"/>
          </p:nvPr>
        </p:nvSpPr>
        <p:spPr>
          <a:xfrm>
            <a:off x="5065181" y="2604653"/>
            <a:ext cx="6586489" cy="3785419"/>
          </a:xfrm>
        </p:spPr>
        <p:txBody>
          <a:bodyPr>
            <a:normAutofit/>
          </a:bodyPr>
          <a:lstStyle/>
          <a:p>
            <a:pPr>
              <a:lnSpc>
                <a:spcPct val="100000"/>
              </a:lnSpc>
            </a:pPr>
            <a:r>
              <a:rPr lang="fr-FR" dirty="0"/>
              <a:t>Comme David qui porte ses plaintes à Dieu, Naomi se plaint à Dieu.</a:t>
            </a:r>
          </a:p>
          <a:p>
            <a:pPr>
              <a:lnSpc>
                <a:spcPct val="100000"/>
              </a:lnSpc>
            </a:pPr>
            <a:r>
              <a:rPr lang="fr-FR" dirty="0"/>
              <a:t>Naomi blâme aussi Dieu pour sa souffrance</a:t>
            </a:r>
            <a:r>
              <a:rPr lang="en-US" dirty="0"/>
              <a:t>, </a:t>
            </a:r>
            <a:r>
              <a:rPr lang="en-US" dirty="0" err="1"/>
              <a:t>mais</a:t>
            </a:r>
            <a:r>
              <a:rPr lang="en-US" dirty="0"/>
              <a:t> </a:t>
            </a:r>
            <a:r>
              <a:rPr lang="en-US" dirty="0" err="1"/>
              <a:t>lorsqu’elle</a:t>
            </a:r>
            <a:r>
              <a:rPr lang="en-US" dirty="0"/>
              <a:t> </a:t>
            </a:r>
            <a:r>
              <a:rPr lang="en-US" dirty="0" err="1"/>
              <a:t>est</a:t>
            </a:r>
            <a:r>
              <a:rPr lang="en-US" dirty="0"/>
              <a:t> </a:t>
            </a:r>
            <a:r>
              <a:rPr lang="en-US" dirty="0" err="1"/>
              <a:t>bénie</a:t>
            </a:r>
            <a:r>
              <a:rPr lang="en-US" dirty="0"/>
              <a:t>, </a:t>
            </a:r>
            <a:r>
              <a:rPr lang="en-US" dirty="0" err="1"/>
              <a:t>elle</a:t>
            </a:r>
            <a:r>
              <a:rPr lang="en-US" dirty="0"/>
              <a:t> </a:t>
            </a:r>
            <a:r>
              <a:rPr lang="en-US" dirty="0" err="1"/>
              <a:t>n’oublie</a:t>
            </a:r>
            <a:r>
              <a:rPr lang="en-US" dirty="0"/>
              <a:t> pas de le </a:t>
            </a:r>
            <a:r>
              <a:rPr lang="en-US" dirty="0" err="1"/>
              <a:t>louer</a:t>
            </a:r>
            <a:r>
              <a:rPr lang="en-US" dirty="0"/>
              <a:t> </a:t>
            </a:r>
            <a:r>
              <a:rPr lang="en-US" dirty="0" err="1"/>
              <a:t>devant</a:t>
            </a:r>
            <a:r>
              <a:rPr lang="en-US" dirty="0"/>
              <a:t> les </a:t>
            </a:r>
            <a:r>
              <a:rPr lang="en-US" dirty="0" err="1"/>
              <a:t>autres</a:t>
            </a:r>
            <a:r>
              <a:rPr lang="en-US" dirty="0"/>
              <a:t>. </a:t>
            </a:r>
          </a:p>
          <a:p>
            <a:pPr>
              <a:lnSpc>
                <a:spcPct val="100000"/>
              </a:lnSpc>
            </a:pPr>
            <a:r>
              <a:rPr lang="fr-FR" dirty="0"/>
              <a:t>Elle s'appuie sur le soutien de sa communauté d'origine. Elle ne s'isole pas. </a:t>
            </a:r>
            <a:endParaRPr lang="en-US" dirty="0"/>
          </a:p>
        </p:txBody>
      </p:sp>
    </p:spTree>
    <p:extLst>
      <p:ext uri="{BB962C8B-B14F-4D97-AF65-F5344CB8AC3E}">
        <p14:creationId xmlns:p14="http://schemas.microsoft.com/office/powerpoint/2010/main" val="3737029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41C66FF-A7B6-DA4B-85C2-267B8B8BED46}"/>
              </a:ext>
            </a:extLst>
          </p:cNvPr>
          <p:cNvSpPr>
            <a:spLocks noGrp="1"/>
          </p:cNvSpPr>
          <p:nvPr>
            <p:ph idx="1"/>
          </p:nvPr>
        </p:nvSpPr>
        <p:spPr>
          <a:xfrm>
            <a:off x="865059" y="1357751"/>
            <a:ext cx="6586489" cy="4231680"/>
          </a:xfrm>
        </p:spPr>
        <p:txBody>
          <a:bodyPr>
            <a:normAutofit fontScale="92500" lnSpcReduction="10000"/>
          </a:bodyPr>
          <a:lstStyle/>
          <a:p>
            <a:pPr marL="0" indent="0">
              <a:lnSpc>
                <a:spcPct val="110000"/>
              </a:lnSpc>
              <a:buNone/>
            </a:pPr>
            <a:endParaRPr lang="en-US" sz="3200" dirty="0"/>
          </a:p>
          <a:p>
            <a:pPr marL="0" indent="0">
              <a:lnSpc>
                <a:spcPct val="110000"/>
              </a:lnSpc>
              <a:buNone/>
            </a:pPr>
            <a:r>
              <a:rPr lang="fr-FR" sz="3500" dirty="0"/>
              <a:t>« Bien plus, nous sommes fiers même de nos détresses, sachant que la détresse produit la persévérance, </a:t>
            </a:r>
            <a:r>
              <a:rPr lang="en-US" sz="3500" dirty="0"/>
              <a:t>la </a:t>
            </a:r>
            <a:r>
              <a:rPr lang="en-US" sz="3500" dirty="0" err="1"/>
              <a:t>persévérance</a:t>
            </a:r>
            <a:r>
              <a:rPr lang="en-US" sz="3500" dirty="0"/>
              <a:t> la </a:t>
            </a:r>
            <a:r>
              <a:rPr lang="en-US" sz="3500" dirty="0" err="1"/>
              <a:t>victoire</a:t>
            </a:r>
            <a:r>
              <a:rPr lang="en-US" sz="3500" dirty="0"/>
              <a:t> dans </a:t>
            </a:r>
            <a:r>
              <a:rPr lang="en-US" sz="3500" dirty="0" err="1"/>
              <a:t>l'épreuve</a:t>
            </a:r>
            <a:r>
              <a:rPr lang="en-US" sz="3500" dirty="0"/>
              <a:t>, et la </a:t>
            </a:r>
            <a:r>
              <a:rPr lang="en-US" sz="3500" dirty="0" err="1"/>
              <a:t>victoire</a:t>
            </a:r>
            <a:r>
              <a:rPr lang="en-US" sz="3500" dirty="0"/>
              <a:t> dans </a:t>
            </a:r>
            <a:r>
              <a:rPr lang="en-US" sz="3500" dirty="0" err="1"/>
              <a:t>l’épreuve</a:t>
            </a:r>
            <a:r>
              <a:rPr lang="en-US" sz="3500" dirty="0"/>
              <a:t> </a:t>
            </a:r>
            <a:r>
              <a:rPr lang="en-US" sz="3500" dirty="0" err="1"/>
              <a:t>l'espérance</a:t>
            </a:r>
            <a:r>
              <a:rPr lang="en-US" sz="3500" dirty="0"/>
              <a:t>. </a:t>
            </a:r>
            <a:r>
              <a:rPr lang="fr-FR" sz="3500" dirty="0"/>
              <a:t>» </a:t>
            </a:r>
          </a:p>
          <a:p>
            <a:pPr marL="0" indent="0">
              <a:lnSpc>
                <a:spcPct val="110000"/>
              </a:lnSpc>
              <a:buNone/>
            </a:pPr>
            <a:r>
              <a:rPr lang="fr-FR" sz="3500" dirty="0"/>
              <a:t>(Romains 5:3, 4).</a:t>
            </a:r>
            <a:r>
              <a:rPr lang="en-US" sz="3500" dirty="0"/>
              <a:t> </a:t>
            </a:r>
          </a:p>
        </p:txBody>
      </p:sp>
      <p:pic>
        <p:nvPicPr>
          <p:cNvPr id="4" name="Picture 3" descr="A close up of an umbrella&#10;&#10;Description automatically generated">
            <a:extLst>
              <a:ext uri="{FF2B5EF4-FFF2-40B4-BE49-F238E27FC236}">
                <a16:creationId xmlns="" xmlns:a16="http://schemas.microsoft.com/office/drawing/2014/main" id="{D9618FCD-50DC-2147-8A20-0E4467D16979}"/>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007389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CAC28E-8786-6949-98E4-61AFA705D3E0}"/>
              </a:ext>
            </a:extLst>
          </p:cNvPr>
          <p:cNvSpPr>
            <a:spLocks noGrp="1"/>
          </p:cNvSpPr>
          <p:nvPr>
            <p:ph type="title"/>
          </p:nvPr>
        </p:nvSpPr>
        <p:spPr>
          <a:xfrm>
            <a:off x="4965430" y="928522"/>
            <a:ext cx="6820170" cy="1286160"/>
          </a:xfrm>
        </p:spPr>
        <p:txBody>
          <a:bodyPr anchor="b">
            <a:normAutofit fontScale="90000"/>
          </a:bodyPr>
          <a:lstStyle/>
          <a:p>
            <a:pPr algn="ctr"/>
            <a:r>
              <a:rPr lang="en-US" sz="4100" dirty="0">
                <a:latin typeface="Avenir Next" panose="020B0503020202020204" pitchFamily="34" charset="0"/>
              </a:rPr>
              <a:t>DIEU MONTRE TOUJOURS</a:t>
            </a:r>
            <a:br>
              <a:rPr lang="en-US" sz="4100" dirty="0">
                <a:latin typeface="Avenir Next" panose="020B0503020202020204" pitchFamily="34" charset="0"/>
              </a:rPr>
            </a:br>
            <a:r>
              <a:rPr lang="en-US" sz="4000" b="1" dirty="0">
                <a:latin typeface="Avenir Next" panose="020B0503020202020204" pitchFamily="34" charset="0"/>
              </a:rPr>
              <a:t>LA VOIE VERS LA RÉSILIENCE</a:t>
            </a:r>
            <a:endParaRPr lang="en-US" sz="4100" b="1" dirty="0">
              <a:latin typeface="Avenir Next" panose="020B0503020202020204" pitchFamily="34" charset="0"/>
            </a:endParaRPr>
          </a:p>
        </p:txBody>
      </p:sp>
      <p:pic>
        <p:nvPicPr>
          <p:cNvPr id="4" name="Picture 3" descr="A close up of an umbrella&#10;&#10;Description automatically generated">
            <a:extLst>
              <a:ext uri="{FF2B5EF4-FFF2-40B4-BE49-F238E27FC236}">
                <a16:creationId xmlns="" xmlns:a16="http://schemas.microsoft.com/office/drawing/2014/main" id="{38ECB3EE-22F1-A34E-8A31-25374EEB2214}"/>
              </a:ext>
            </a:extLst>
          </p:cNvPr>
          <p:cNvPicPr>
            <a:picLocks noChangeAspect="1"/>
          </p:cNvPicPr>
          <p:nvPr/>
        </p:nvPicPr>
        <p:blipFill rotWithShape="1">
          <a:blip r:embed="rId3"/>
          <a:srcRect l="30832" r="18473"/>
          <a:stretch/>
        </p:blipFill>
        <p:spPr>
          <a:xfrm>
            <a:off x="0" y="10"/>
            <a:ext cx="4635571" cy="6857990"/>
          </a:xfrm>
          <a:prstGeom prst="rect">
            <a:avLst/>
          </a:prstGeom>
          <a:effectLst/>
        </p:spPr>
      </p:pic>
      <p:cxnSp>
        <p:nvCxnSpPr>
          <p:cNvPr id="9" name="Straight Connector 8">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23931858-2A9A-EE44-BF4C-CAF26875E4FE}"/>
              </a:ext>
            </a:extLst>
          </p:cNvPr>
          <p:cNvSpPr>
            <a:spLocks noGrp="1"/>
          </p:cNvSpPr>
          <p:nvPr>
            <p:ph idx="1"/>
          </p:nvPr>
        </p:nvSpPr>
        <p:spPr>
          <a:xfrm>
            <a:off x="4965431" y="2214682"/>
            <a:ext cx="6586489" cy="4009137"/>
          </a:xfrm>
        </p:spPr>
        <p:txBody>
          <a:bodyPr>
            <a:normAutofit/>
          </a:bodyPr>
          <a:lstStyle/>
          <a:p>
            <a:pPr marL="0" indent="0" algn="ctr">
              <a:lnSpc>
                <a:spcPct val="100000"/>
              </a:lnSpc>
              <a:buNone/>
            </a:pPr>
            <a:endParaRPr lang="en-US" dirty="0"/>
          </a:p>
          <a:p>
            <a:pPr marL="0" indent="0" algn="ctr">
              <a:lnSpc>
                <a:spcPct val="100000"/>
              </a:lnSpc>
              <a:buNone/>
            </a:pPr>
            <a:r>
              <a:rPr lang="fr-FR" dirty="0"/>
              <a:t>Les gens ont besoin de se sentir </a:t>
            </a:r>
            <a:r>
              <a:rPr lang="fr-FR" b="1" dirty="0">
                <a:solidFill>
                  <a:srgbClr val="FF2F92"/>
                </a:solidFill>
              </a:rPr>
              <a:t>OPTIMISTES</a:t>
            </a:r>
            <a:r>
              <a:rPr lang="fr-FR" dirty="0"/>
              <a:t> et </a:t>
            </a:r>
            <a:r>
              <a:rPr lang="fr-FR" b="1" dirty="0">
                <a:solidFill>
                  <a:srgbClr val="FF2F92"/>
                </a:solidFill>
              </a:rPr>
              <a:t>UTILES</a:t>
            </a:r>
            <a:r>
              <a:rPr lang="fr-FR" dirty="0"/>
              <a:t>, </a:t>
            </a:r>
          </a:p>
          <a:p>
            <a:pPr marL="0" indent="0" algn="ctr">
              <a:lnSpc>
                <a:spcPct val="100000"/>
              </a:lnSpc>
              <a:buNone/>
            </a:pPr>
            <a:r>
              <a:rPr lang="fr-FR" dirty="0"/>
              <a:t>et ces inclinations données par Dieu les aident à se relever </a:t>
            </a:r>
          </a:p>
          <a:p>
            <a:pPr marL="0" indent="0" algn="ctr">
              <a:lnSpc>
                <a:spcPct val="100000"/>
              </a:lnSpc>
              <a:buNone/>
            </a:pPr>
            <a:r>
              <a:rPr lang="fr-FR" dirty="0"/>
              <a:t>et à affronter la nouvelle normalité </a:t>
            </a:r>
          </a:p>
          <a:p>
            <a:pPr marL="0" indent="0" algn="ctr">
              <a:lnSpc>
                <a:spcPct val="100000"/>
              </a:lnSpc>
              <a:buNone/>
            </a:pPr>
            <a:r>
              <a:rPr lang="fr-FR" dirty="0"/>
              <a:t>avec </a:t>
            </a:r>
            <a:r>
              <a:rPr lang="fr-FR" b="1" dirty="0">
                <a:solidFill>
                  <a:srgbClr val="FF2F92"/>
                </a:solidFill>
              </a:rPr>
              <a:t>SOUPLESSE</a:t>
            </a:r>
            <a:r>
              <a:rPr lang="fr-FR" dirty="0"/>
              <a:t> et </a:t>
            </a:r>
            <a:r>
              <a:rPr lang="fr-FR" b="1" dirty="0">
                <a:solidFill>
                  <a:srgbClr val="FF2F92"/>
                </a:solidFill>
              </a:rPr>
              <a:t>ADAPTABILITÉ</a:t>
            </a:r>
            <a:r>
              <a:rPr lang="fr-FR" dirty="0"/>
              <a:t>.</a:t>
            </a:r>
            <a:r>
              <a:rPr lang="en-US" dirty="0"/>
              <a:t> </a:t>
            </a:r>
          </a:p>
        </p:txBody>
      </p:sp>
    </p:spTree>
    <p:extLst>
      <p:ext uri="{BB962C8B-B14F-4D97-AF65-F5344CB8AC3E}">
        <p14:creationId xmlns:p14="http://schemas.microsoft.com/office/powerpoint/2010/main" val="10538933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8A3052A0-DFE3-3748-90BD-ED2685C557B5}"/>
              </a:ext>
            </a:extLst>
          </p:cNvPr>
          <p:cNvPicPr>
            <a:picLocks noChangeAspect="1"/>
          </p:cNvPicPr>
          <p:nvPr/>
        </p:nvPicPr>
        <p:blipFill rotWithShape="1">
          <a:blip r:embed="rId3"/>
          <a:srcRect l="30809" r="18451"/>
          <a:stretch/>
        </p:blipFill>
        <p:spPr>
          <a:xfrm>
            <a:off x="20" y="10"/>
            <a:ext cx="4639713" cy="6857990"/>
          </a:xfrm>
          <a:prstGeom prst="rect">
            <a:avLst/>
          </a:prstGeom>
        </p:spPr>
      </p:pic>
      <p:sp>
        <p:nvSpPr>
          <p:cNvPr id="3" name="Content Placeholder 2">
            <a:extLst>
              <a:ext uri="{FF2B5EF4-FFF2-40B4-BE49-F238E27FC236}">
                <a16:creationId xmlns="" xmlns:a16="http://schemas.microsoft.com/office/drawing/2014/main" id="{7C6AD598-4C0F-AB45-B4FE-57C4E5518EB2}"/>
              </a:ext>
            </a:extLst>
          </p:cNvPr>
          <p:cNvSpPr>
            <a:spLocks noGrp="1"/>
          </p:cNvSpPr>
          <p:nvPr>
            <p:ph idx="1"/>
          </p:nvPr>
        </p:nvSpPr>
        <p:spPr>
          <a:xfrm>
            <a:off x="5219567" y="947648"/>
            <a:ext cx="6172200" cy="5466449"/>
          </a:xfrm>
        </p:spPr>
        <p:txBody>
          <a:bodyPr>
            <a:normAutofit/>
          </a:bodyPr>
          <a:lstStyle/>
          <a:p>
            <a:pPr marL="0" indent="0" algn="ctr">
              <a:lnSpc>
                <a:spcPct val="100000"/>
              </a:lnSpc>
              <a:buNone/>
            </a:pPr>
            <a:endParaRPr lang="en-US" sz="3200" dirty="0"/>
          </a:p>
          <a:p>
            <a:pPr marL="0" indent="0" algn="ctr">
              <a:buNone/>
            </a:pPr>
            <a:r>
              <a:rPr lang="fr-FR" sz="3600" i="1" dirty="0"/>
              <a:t>« En vérité, en vérité, je vous le dis, vous pleurerez et vous vous lamenterez, et le monde se réjouira: vous serez dans la tristesse, </a:t>
            </a:r>
            <a:r>
              <a:rPr lang="fr-FR" sz="3600" b="1" i="1" dirty="0"/>
              <a:t>mais votre tristesse </a:t>
            </a:r>
          </a:p>
          <a:p>
            <a:pPr marL="0" indent="0" algn="ctr">
              <a:buNone/>
            </a:pPr>
            <a:r>
              <a:rPr lang="fr-FR" sz="3600" b="1" i="1" dirty="0"/>
              <a:t>se changera en joie. </a:t>
            </a:r>
            <a:r>
              <a:rPr lang="fr-FR" sz="3600" i="1" dirty="0"/>
              <a:t>»</a:t>
            </a:r>
            <a:r>
              <a:rPr lang="fr-FR" sz="3600" dirty="0"/>
              <a:t> </a:t>
            </a:r>
          </a:p>
          <a:p>
            <a:pPr marL="0" indent="0" algn="ctr">
              <a:buNone/>
            </a:pPr>
            <a:r>
              <a:rPr lang="fr-FR" sz="3600" dirty="0"/>
              <a:t>(Jean 16:20)</a:t>
            </a:r>
            <a:endParaRPr lang="en-US" sz="3600" dirty="0"/>
          </a:p>
          <a:p>
            <a:pPr algn="ctr">
              <a:lnSpc>
                <a:spcPct val="100000"/>
              </a:lnSpc>
            </a:pPr>
            <a:endParaRPr lang="en-US" sz="3200" dirty="0"/>
          </a:p>
        </p:txBody>
      </p:sp>
    </p:spTree>
    <p:extLst>
      <p:ext uri="{BB962C8B-B14F-4D97-AF65-F5344CB8AC3E}">
        <p14:creationId xmlns:p14="http://schemas.microsoft.com/office/powerpoint/2010/main" val="771024350"/>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F7FA314-BF57-1D4C-9667-FF5441C036A0}"/>
              </a:ext>
            </a:extLst>
          </p:cNvPr>
          <p:cNvSpPr>
            <a:spLocks noGrp="1"/>
          </p:cNvSpPr>
          <p:nvPr>
            <p:ph idx="1"/>
          </p:nvPr>
        </p:nvSpPr>
        <p:spPr>
          <a:xfrm>
            <a:off x="648931" y="931026"/>
            <a:ext cx="5818372" cy="5292794"/>
          </a:xfrm>
        </p:spPr>
        <p:txBody>
          <a:bodyPr>
            <a:normAutofit/>
          </a:bodyPr>
          <a:lstStyle/>
          <a:p>
            <a:pPr marL="0" indent="0" algn="ctr">
              <a:lnSpc>
                <a:spcPct val="100000"/>
              </a:lnSpc>
              <a:buNone/>
            </a:pPr>
            <a:endParaRPr lang="en-US" sz="3200" i="1" dirty="0"/>
          </a:p>
          <a:p>
            <a:pPr marL="0" indent="0">
              <a:buNone/>
            </a:pPr>
            <a:r>
              <a:rPr lang="fr-FR" sz="3200" i="1" dirty="0"/>
              <a:t>Ils m'avaient surpris au jour de ma détresse; </a:t>
            </a:r>
            <a:endParaRPr lang="en-US" sz="3200" dirty="0"/>
          </a:p>
          <a:p>
            <a:pPr marL="0" indent="0">
              <a:buNone/>
            </a:pPr>
            <a:r>
              <a:rPr lang="fr-FR" sz="3200" i="1" dirty="0"/>
              <a:t>Mais l'Éternel fut mon appui.</a:t>
            </a:r>
            <a:endParaRPr lang="en-US" sz="3200" dirty="0"/>
          </a:p>
          <a:p>
            <a:pPr marL="0" indent="0">
              <a:buNone/>
            </a:pPr>
            <a:r>
              <a:rPr lang="fr-FR" sz="3200" i="1" dirty="0"/>
              <a:t>Il m'a mis au large, </a:t>
            </a:r>
            <a:endParaRPr lang="en-US" sz="3200" dirty="0"/>
          </a:p>
          <a:p>
            <a:pPr marL="0" indent="0">
              <a:buNone/>
            </a:pPr>
            <a:r>
              <a:rPr lang="fr-FR" sz="3200" b="1" i="1" dirty="0"/>
              <a:t>Il m'a sauvé, parce qu'il m'aime.</a:t>
            </a:r>
            <a:endParaRPr lang="en-US" sz="3200" b="1" dirty="0"/>
          </a:p>
          <a:p>
            <a:pPr marL="0" indent="0">
              <a:buNone/>
            </a:pPr>
            <a:r>
              <a:rPr lang="fr-FR" sz="3200" dirty="0"/>
              <a:t>Psaume 18:18, 19</a:t>
            </a:r>
            <a:endParaRPr lang="en-US" sz="3200" dirty="0"/>
          </a:p>
          <a:p>
            <a:pPr algn="ctr">
              <a:lnSpc>
                <a:spcPct val="100000"/>
              </a:lnSpc>
            </a:pPr>
            <a:endParaRPr lang="en-US" sz="3200" dirty="0"/>
          </a:p>
        </p:txBody>
      </p:sp>
      <p:pic>
        <p:nvPicPr>
          <p:cNvPr id="4" name="Picture 3" descr="A close up of an umbrella&#10;&#10;Description automatically generated">
            <a:extLst>
              <a:ext uri="{FF2B5EF4-FFF2-40B4-BE49-F238E27FC236}">
                <a16:creationId xmlns="" xmlns:a16="http://schemas.microsoft.com/office/drawing/2014/main" id="{85268BE6-EA04-0C46-8DB7-3CAA3EA96FA5}"/>
              </a:ext>
            </a:extLst>
          </p:cNvPr>
          <p:cNvPicPr>
            <a:picLocks noChangeAspect="1"/>
          </p:cNvPicPr>
          <p:nvPr/>
        </p:nvPicPr>
        <p:blipFill rotWithShape="1">
          <a:blip r:embed="rId3"/>
          <a:srcRect l="30831" r="18473"/>
          <a:stretch/>
        </p:blipFill>
        <p:spPr>
          <a:xfrm>
            <a:off x="7556408" y="10"/>
            <a:ext cx="4635591" cy="6857990"/>
          </a:xfrm>
          <a:prstGeom prst="rect">
            <a:avLst/>
          </a:prstGeom>
          <a:effectLst/>
        </p:spPr>
      </p:pic>
    </p:spTree>
    <p:extLst>
      <p:ext uri="{BB962C8B-B14F-4D97-AF65-F5344CB8AC3E}">
        <p14:creationId xmlns:p14="http://schemas.microsoft.com/office/powerpoint/2010/main" val="10394490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20539D07-09FA-D14C-A36C-62E8EB0761F2}"/>
              </a:ext>
            </a:extLst>
          </p:cNvPr>
          <p:cNvPicPr>
            <a:picLocks noChangeAspect="1"/>
          </p:cNvPicPr>
          <p:nvPr/>
        </p:nvPicPr>
        <p:blipFill rotWithShape="1">
          <a:blip r:embed="rId3">
            <a:alphaModFix/>
          </a:blip>
          <a:srcRect l="21216" r="8857"/>
          <a:stretch/>
        </p:blipFill>
        <p:spPr>
          <a:xfrm>
            <a:off x="5797543" y="10"/>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 xmlns:a16="http://schemas.microsoft.com/office/drawing/2014/main" id="{67E4CA67-ED25-6A4D-9E72-6A9905ED7C3C}"/>
              </a:ext>
            </a:extLst>
          </p:cNvPr>
          <p:cNvSpPr>
            <a:spLocks noGrp="1"/>
          </p:cNvSpPr>
          <p:nvPr>
            <p:ph idx="1"/>
          </p:nvPr>
        </p:nvSpPr>
        <p:spPr>
          <a:xfrm>
            <a:off x="327467" y="830775"/>
            <a:ext cx="5469771" cy="5196449"/>
          </a:xfrm>
        </p:spPr>
        <p:txBody>
          <a:bodyPr anchor="ctr">
            <a:normAutofit/>
          </a:bodyPr>
          <a:lstStyle/>
          <a:p>
            <a:pPr marL="0" indent="0" algn="ctr">
              <a:lnSpc>
                <a:spcPct val="100000"/>
              </a:lnSpc>
              <a:buNone/>
            </a:pPr>
            <a:endParaRPr lang="en-US" sz="3200" i="1" dirty="0">
              <a:solidFill>
                <a:srgbClr val="000000"/>
              </a:solidFill>
            </a:endParaRPr>
          </a:p>
          <a:p>
            <a:pPr marL="0" indent="0" algn="ctr">
              <a:lnSpc>
                <a:spcPct val="100000"/>
              </a:lnSpc>
              <a:buNone/>
            </a:pPr>
            <a:endParaRPr lang="en-US" sz="3200" i="1" dirty="0">
              <a:solidFill>
                <a:srgbClr val="000000"/>
              </a:solidFill>
            </a:endParaRPr>
          </a:p>
          <a:p>
            <a:pPr marL="0" indent="0">
              <a:buNone/>
            </a:pPr>
            <a:r>
              <a:rPr lang="fr-FR" sz="3200" i="1" dirty="0"/>
              <a:t>Il te couvrira de ses plumes, </a:t>
            </a:r>
            <a:endParaRPr lang="en-US" sz="3200" dirty="0"/>
          </a:p>
          <a:p>
            <a:pPr marL="0" indent="0">
              <a:buNone/>
            </a:pPr>
            <a:r>
              <a:rPr lang="fr-FR" sz="3200" i="1" dirty="0"/>
              <a:t>Et tu trouveras un refuge sous ses ailes; </a:t>
            </a:r>
            <a:endParaRPr lang="en-US" sz="3200" dirty="0"/>
          </a:p>
          <a:p>
            <a:pPr marL="0" indent="0">
              <a:buNone/>
            </a:pPr>
            <a:r>
              <a:rPr lang="fr-FR" sz="3200" i="1" dirty="0"/>
              <a:t>Sa fidélité est </a:t>
            </a:r>
          </a:p>
          <a:p>
            <a:pPr marL="0" indent="0">
              <a:buNone/>
            </a:pPr>
            <a:r>
              <a:rPr lang="fr-FR" sz="3200" b="1" i="1" dirty="0"/>
              <a:t>un bouclier et une cuirasse.</a:t>
            </a:r>
            <a:endParaRPr lang="en-US" sz="3200" b="1" dirty="0"/>
          </a:p>
          <a:p>
            <a:pPr marL="0" indent="0">
              <a:buNone/>
            </a:pPr>
            <a:r>
              <a:rPr lang="fr-FR" sz="3200" dirty="0"/>
              <a:t>Psaume 91:4</a:t>
            </a:r>
            <a:endParaRPr lang="en-US" sz="3200" dirty="0"/>
          </a:p>
          <a:p>
            <a:pPr algn="ctr">
              <a:lnSpc>
                <a:spcPct val="100000"/>
              </a:lnSpc>
            </a:pPr>
            <a:endParaRPr lang="en-US" sz="3200" dirty="0">
              <a:solidFill>
                <a:srgbClr val="000000"/>
              </a:solidFill>
            </a:endParaRPr>
          </a:p>
        </p:txBody>
      </p:sp>
    </p:spTree>
    <p:extLst>
      <p:ext uri="{BB962C8B-B14F-4D97-AF65-F5344CB8AC3E}">
        <p14:creationId xmlns:p14="http://schemas.microsoft.com/office/powerpoint/2010/main" val="2132488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51FEC32-D100-0B49-BB39-5994523A6216}"/>
              </a:ext>
            </a:extLst>
          </p:cNvPr>
          <p:cNvSpPr>
            <a:spLocks noGrp="1"/>
          </p:cNvSpPr>
          <p:nvPr>
            <p:ph type="title"/>
          </p:nvPr>
        </p:nvSpPr>
        <p:spPr>
          <a:xfrm>
            <a:off x="312058" y="803325"/>
            <a:ext cx="6204856" cy="1325563"/>
          </a:xfrm>
        </p:spPr>
        <p:txBody>
          <a:bodyPr>
            <a:normAutofit/>
          </a:bodyPr>
          <a:lstStyle/>
          <a:p>
            <a:pPr algn="ctr"/>
            <a:r>
              <a:rPr lang="en-US" sz="4000" b="1" dirty="0">
                <a:latin typeface="Avenir Next" panose="020B0503020202020204" pitchFamily="34" charset="0"/>
              </a:rPr>
              <a:t>QU’EST-CE QUE </a:t>
            </a:r>
            <a:br>
              <a:rPr lang="en-US" sz="4000" b="1" dirty="0">
                <a:latin typeface="Avenir Next" panose="020B0503020202020204" pitchFamily="34" charset="0"/>
              </a:rPr>
            </a:br>
            <a:r>
              <a:rPr lang="en-US" sz="4000" b="1" dirty="0">
                <a:latin typeface="Avenir Next" panose="020B0503020202020204" pitchFamily="34" charset="0"/>
              </a:rPr>
              <a:t>LA RÉSILIENCE ?</a:t>
            </a:r>
          </a:p>
        </p:txBody>
      </p:sp>
      <p:sp>
        <p:nvSpPr>
          <p:cNvPr id="3" name="Content Placeholder 2">
            <a:extLst>
              <a:ext uri="{FF2B5EF4-FFF2-40B4-BE49-F238E27FC236}">
                <a16:creationId xmlns="" xmlns:a16="http://schemas.microsoft.com/office/drawing/2014/main" id="{3795E57B-B70C-D240-A22E-D31CD348FC76}"/>
              </a:ext>
            </a:extLst>
          </p:cNvPr>
          <p:cNvSpPr>
            <a:spLocks noGrp="1"/>
          </p:cNvSpPr>
          <p:nvPr>
            <p:ph idx="1"/>
          </p:nvPr>
        </p:nvSpPr>
        <p:spPr>
          <a:xfrm>
            <a:off x="762000" y="2279017"/>
            <a:ext cx="5609220" cy="3991153"/>
          </a:xfrm>
        </p:spPr>
        <p:txBody>
          <a:bodyPr anchor="t">
            <a:normAutofit/>
          </a:bodyPr>
          <a:lstStyle/>
          <a:p>
            <a:pPr marL="0" indent="0">
              <a:lnSpc>
                <a:spcPct val="110000"/>
              </a:lnSpc>
              <a:buNone/>
            </a:pPr>
            <a:r>
              <a:rPr lang="en-US" sz="2400" b="1" dirty="0"/>
              <a:t>Première </a:t>
            </a:r>
            <a:r>
              <a:rPr lang="en-US" sz="2400" b="1" dirty="0" err="1"/>
              <a:t>définition</a:t>
            </a:r>
            <a:r>
              <a:rPr lang="en-US" sz="2400" b="1" dirty="0"/>
              <a:t> :</a:t>
            </a:r>
          </a:p>
          <a:p>
            <a:pPr marL="0" indent="0">
              <a:lnSpc>
                <a:spcPct val="110000"/>
              </a:lnSpc>
              <a:buNone/>
            </a:pPr>
            <a:r>
              <a:rPr lang="fr-FR" sz="2400" dirty="0"/>
              <a:t>« </a:t>
            </a:r>
            <a:r>
              <a:rPr lang="fr-FR" sz="2400" i="1" dirty="0"/>
              <a:t>La capacité d'un corps contracté/tendu à retrouver sa taille et sa forme après une déformation causée notamment par un effort de compression.</a:t>
            </a:r>
            <a:r>
              <a:rPr lang="fr-FR" sz="2400" dirty="0"/>
              <a:t> » </a:t>
            </a:r>
          </a:p>
          <a:p>
            <a:pPr marL="0" indent="0">
              <a:lnSpc>
                <a:spcPct val="110000"/>
              </a:lnSpc>
              <a:buNone/>
            </a:pPr>
            <a:r>
              <a:rPr lang="fr-FR" sz="2400" dirty="0"/>
              <a:t>Ce type de résilience </a:t>
            </a:r>
            <a:r>
              <a:rPr lang="fr-FR" sz="2400" dirty="0" smtClean="0"/>
              <a:t>est visible </a:t>
            </a:r>
            <a:r>
              <a:rPr lang="fr-FR" sz="2400" dirty="0" smtClean="0"/>
              <a:t>après </a:t>
            </a:r>
            <a:r>
              <a:rPr lang="fr-FR" sz="2400" dirty="0"/>
              <a:t>la grossesse lorsqu’une femme enceinte retrouve ses formes d’avant l’accouchement.</a:t>
            </a:r>
            <a:endParaRPr lang="en-US" sz="2400" dirty="0"/>
          </a:p>
          <a:p>
            <a:pPr marL="0" indent="0">
              <a:lnSpc>
                <a:spcPct val="110000"/>
              </a:lnSpc>
              <a:buNone/>
            </a:pPr>
            <a:endParaRPr lang="en-US" sz="2400" dirty="0"/>
          </a:p>
        </p:txBody>
      </p:sp>
      <p:sp>
        <p:nvSpPr>
          <p:cNvPr id="10" name="Freeform: Shape 9">
            <a:extLst>
              <a:ext uri="{FF2B5EF4-FFF2-40B4-BE49-F238E27FC236}">
                <a16:creationId xmlns="" xmlns:a16="http://schemas.microsoft.com/office/drawing/2014/main" id="{CF62D2A7-8207-488C-9F46-316BA81A16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close up of an umbrella&#10;&#10;Description automatically generated">
            <a:extLst>
              <a:ext uri="{FF2B5EF4-FFF2-40B4-BE49-F238E27FC236}">
                <a16:creationId xmlns="" xmlns:a16="http://schemas.microsoft.com/office/drawing/2014/main" id="{E053EAD5-02DF-0A45-BBC6-90FCF12C4134}"/>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92179195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F55350-6AC3-D141-A1DF-B9F889FA2443}"/>
              </a:ext>
            </a:extLst>
          </p:cNvPr>
          <p:cNvSpPr>
            <a:spLocks noGrp="1"/>
          </p:cNvSpPr>
          <p:nvPr>
            <p:ph type="title"/>
          </p:nvPr>
        </p:nvSpPr>
        <p:spPr>
          <a:xfrm>
            <a:off x="275771" y="803325"/>
            <a:ext cx="6474370" cy="1325563"/>
          </a:xfrm>
        </p:spPr>
        <p:txBody>
          <a:bodyPr>
            <a:normAutofit/>
          </a:bodyPr>
          <a:lstStyle/>
          <a:p>
            <a:pPr algn="ctr"/>
            <a:r>
              <a:rPr lang="en-US" sz="4000" b="1" dirty="0">
                <a:latin typeface="Avenir Next" panose="020B0503020202020204" pitchFamily="34" charset="0"/>
              </a:rPr>
              <a:t>QU’EST-CE QUE </a:t>
            </a:r>
            <a:br>
              <a:rPr lang="en-US" sz="4000" b="1" dirty="0">
                <a:latin typeface="Avenir Next" panose="020B0503020202020204" pitchFamily="34" charset="0"/>
              </a:rPr>
            </a:br>
            <a:r>
              <a:rPr lang="en-US" sz="4000" b="1" dirty="0">
                <a:latin typeface="Avenir Next" panose="020B0503020202020204" pitchFamily="34" charset="0"/>
              </a:rPr>
              <a:t>LA RÉSILIENCE ?</a:t>
            </a:r>
          </a:p>
        </p:txBody>
      </p:sp>
      <p:sp>
        <p:nvSpPr>
          <p:cNvPr id="3" name="Content Placeholder 2">
            <a:extLst>
              <a:ext uri="{FF2B5EF4-FFF2-40B4-BE49-F238E27FC236}">
                <a16:creationId xmlns="" xmlns:a16="http://schemas.microsoft.com/office/drawing/2014/main" id="{007D1131-535F-DF46-A5DE-C11C0241400C}"/>
              </a:ext>
            </a:extLst>
          </p:cNvPr>
          <p:cNvSpPr>
            <a:spLocks noGrp="1"/>
          </p:cNvSpPr>
          <p:nvPr>
            <p:ph idx="1"/>
          </p:nvPr>
        </p:nvSpPr>
        <p:spPr>
          <a:xfrm>
            <a:off x="762000" y="2279017"/>
            <a:ext cx="5314543" cy="3775657"/>
          </a:xfrm>
        </p:spPr>
        <p:txBody>
          <a:bodyPr anchor="t">
            <a:normAutofit/>
          </a:bodyPr>
          <a:lstStyle/>
          <a:p>
            <a:pPr marL="0" indent="0">
              <a:lnSpc>
                <a:spcPct val="100000"/>
              </a:lnSpc>
              <a:buNone/>
            </a:pPr>
            <a:r>
              <a:rPr lang="en-US" sz="2400" b="1" dirty="0" err="1">
                <a:solidFill>
                  <a:schemeClr val="accent1">
                    <a:lumMod val="20000"/>
                    <a:lumOff val="80000"/>
                  </a:schemeClr>
                </a:solidFill>
              </a:rPr>
              <a:t>Deuxième</a:t>
            </a:r>
            <a:r>
              <a:rPr lang="en-US" sz="2400" b="1" dirty="0">
                <a:solidFill>
                  <a:schemeClr val="accent1">
                    <a:lumMod val="20000"/>
                    <a:lumOff val="80000"/>
                  </a:schemeClr>
                </a:solidFill>
              </a:rPr>
              <a:t> </a:t>
            </a:r>
            <a:r>
              <a:rPr lang="en-US" sz="2400" b="1" dirty="0" err="1">
                <a:solidFill>
                  <a:schemeClr val="accent1">
                    <a:lumMod val="20000"/>
                    <a:lumOff val="80000"/>
                  </a:schemeClr>
                </a:solidFill>
              </a:rPr>
              <a:t>définition</a:t>
            </a:r>
            <a:r>
              <a:rPr lang="en-US" sz="2400" b="1" dirty="0">
                <a:solidFill>
                  <a:schemeClr val="accent1">
                    <a:lumMod val="20000"/>
                    <a:lumOff val="80000"/>
                  </a:schemeClr>
                </a:solidFill>
              </a:rPr>
              <a:t> :</a:t>
            </a:r>
          </a:p>
          <a:p>
            <a:pPr marL="0" indent="0">
              <a:lnSpc>
                <a:spcPct val="100000"/>
              </a:lnSpc>
              <a:buNone/>
            </a:pPr>
            <a:r>
              <a:rPr lang="fr-FR" sz="2400" dirty="0"/>
              <a:t>« </a:t>
            </a:r>
            <a:r>
              <a:rPr lang="fr-FR" sz="2400" i="1" dirty="0"/>
              <a:t>La capacité de se remettre de ou de s’adapter facilement à un malheur ou à un changement.</a:t>
            </a:r>
            <a:r>
              <a:rPr lang="fr-FR" sz="2400" dirty="0"/>
              <a:t> » </a:t>
            </a:r>
          </a:p>
          <a:p>
            <a:pPr marL="0" indent="0">
              <a:lnSpc>
                <a:spcPct val="100000"/>
              </a:lnSpc>
              <a:buNone/>
            </a:pPr>
            <a:r>
              <a:rPr lang="fr-FR" sz="2200" dirty="0"/>
              <a:t>Ce type de « résilience est le processus d’une bonne adaptation face à un événement traumatisant tel que l'adversité/l’opposition, un traumatisme, une tragédie, des menaces ou des sources de stress significatives. »</a:t>
            </a:r>
            <a:r>
              <a:rPr lang="en-US" sz="2200" dirty="0"/>
              <a:t> </a:t>
            </a:r>
            <a:endParaRPr lang="en-US" sz="2200" i="1" dirty="0"/>
          </a:p>
        </p:txBody>
      </p:sp>
      <p:sp>
        <p:nvSpPr>
          <p:cNvPr id="9" name="Freeform: Shape 8">
            <a:extLst>
              <a:ext uri="{FF2B5EF4-FFF2-40B4-BE49-F238E27FC236}">
                <a16:creationId xmlns="" xmlns:a16="http://schemas.microsoft.com/office/drawing/2014/main" id="{CF62D2A7-8207-488C-9F46-316BA81A16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close up of an umbrella&#10;&#10;Description automatically generated">
            <a:extLst>
              <a:ext uri="{FF2B5EF4-FFF2-40B4-BE49-F238E27FC236}">
                <a16:creationId xmlns="" xmlns:a16="http://schemas.microsoft.com/office/drawing/2014/main" id="{EB9923E8-0995-4643-B44D-A79F8E82F810}"/>
              </a:ext>
            </a:extLst>
          </p:cNvPr>
          <p:cNvPicPr>
            <a:picLocks noChangeAspect="1"/>
          </p:cNvPicPr>
          <p:nvPr/>
        </p:nvPicPr>
        <p:blipFill rotWithShape="1">
          <a:blip r:embed="rId3"/>
          <a:srcRect l="20092" r="7735"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59542338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AB6AF8A0-5CC4-CF4F-84EC-47F5B6A00773}"/>
              </a:ext>
            </a:extLst>
          </p:cNvPr>
          <p:cNvPicPr>
            <a:picLocks noChangeAspect="1"/>
          </p:cNvPicPr>
          <p:nvPr/>
        </p:nvPicPr>
        <p:blipFill rotWithShape="1">
          <a:blip r:embed="rId3">
            <a:alphaModFix/>
          </a:blip>
          <a:srcRect l="21216" r="8857"/>
          <a:stretch/>
        </p:blipFill>
        <p:spPr>
          <a:xfrm>
            <a:off x="5797543" y="10"/>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 xmlns:a16="http://schemas.microsoft.com/office/drawing/2014/main" id="{EC5B2559-CF4F-E845-B351-629A0B9DF92B}"/>
              </a:ext>
            </a:extLst>
          </p:cNvPr>
          <p:cNvSpPr>
            <a:spLocks noGrp="1"/>
          </p:cNvSpPr>
          <p:nvPr>
            <p:ph idx="1"/>
          </p:nvPr>
        </p:nvSpPr>
        <p:spPr>
          <a:xfrm>
            <a:off x="804997" y="665018"/>
            <a:ext cx="4706803" cy="5395955"/>
          </a:xfrm>
        </p:spPr>
        <p:txBody>
          <a:bodyPr anchor="ctr">
            <a:normAutofit/>
          </a:bodyPr>
          <a:lstStyle/>
          <a:p>
            <a:pPr marL="0" indent="0" algn="ctr">
              <a:lnSpc>
                <a:spcPct val="100000"/>
              </a:lnSpc>
              <a:buNone/>
            </a:pPr>
            <a:r>
              <a:rPr lang="fr-FR" dirty="0"/>
              <a:t>Les gens ont besoin de se sentir </a:t>
            </a:r>
            <a:r>
              <a:rPr lang="fr-FR" b="1" dirty="0">
                <a:solidFill>
                  <a:srgbClr val="FF2F92"/>
                </a:solidFill>
              </a:rPr>
              <a:t>OPTIMISTES</a:t>
            </a:r>
            <a:r>
              <a:rPr lang="fr-FR" dirty="0"/>
              <a:t> et </a:t>
            </a:r>
            <a:r>
              <a:rPr lang="fr-FR" b="1" dirty="0">
                <a:solidFill>
                  <a:srgbClr val="FF2F92"/>
                </a:solidFill>
              </a:rPr>
              <a:t>UTILES</a:t>
            </a:r>
            <a:r>
              <a:rPr lang="fr-FR" dirty="0"/>
              <a:t>, </a:t>
            </a:r>
          </a:p>
          <a:p>
            <a:pPr marL="0" indent="0" algn="ctr">
              <a:lnSpc>
                <a:spcPct val="100000"/>
              </a:lnSpc>
              <a:buNone/>
            </a:pPr>
            <a:r>
              <a:rPr lang="fr-FR" dirty="0"/>
              <a:t>et ces inclinations données par Dieu les aident à se relever </a:t>
            </a:r>
          </a:p>
          <a:p>
            <a:pPr marL="0" indent="0" algn="ctr">
              <a:lnSpc>
                <a:spcPct val="100000"/>
              </a:lnSpc>
              <a:buNone/>
            </a:pPr>
            <a:r>
              <a:rPr lang="fr-FR" dirty="0"/>
              <a:t>et à affronter la nouvelle normalité </a:t>
            </a:r>
          </a:p>
          <a:p>
            <a:pPr marL="0" indent="0" algn="ctr">
              <a:lnSpc>
                <a:spcPct val="100000"/>
              </a:lnSpc>
              <a:buNone/>
            </a:pPr>
            <a:r>
              <a:rPr lang="fr-FR" dirty="0"/>
              <a:t>avec </a:t>
            </a:r>
            <a:r>
              <a:rPr lang="fr-FR" b="1" dirty="0">
                <a:solidFill>
                  <a:srgbClr val="FF2F92"/>
                </a:solidFill>
              </a:rPr>
              <a:t>SOUPLESSE</a:t>
            </a:r>
            <a:r>
              <a:rPr lang="fr-FR" dirty="0"/>
              <a:t> et </a:t>
            </a:r>
            <a:r>
              <a:rPr lang="fr-FR" b="1" dirty="0">
                <a:solidFill>
                  <a:srgbClr val="FF2F92"/>
                </a:solidFill>
              </a:rPr>
              <a:t>ADAPTABILITÉ</a:t>
            </a:r>
            <a:r>
              <a:rPr lang="fr-FR" dirty="0"/>
              <a:t>.</a:t>
            </a:r>
            <a:r>
              <a:rPr lang="en-US" dirty="0"/>
              <a:t> </a:t>
            </a:r>
          </a:p>
        </p:txBody>
      </p:sp>
    </p:spTree>
    <p:extLst>
      <p:ext uri="{BB962C8B-B14F-4D97-AF65-F5344CB8AC3E}">
        <p14:creationId xmlns:p14="http://schemas.microsoft.com/office/powerpoint/2010/main" val="91054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868B08-19C7-8E41-A20A-DDBF27B751F2}"/>
              </a:ext>
            </a:extLst>
          </p:cNvPr>
          <p:cNvSpPr>
            <a:spLocks noGrp="1"/>
          </p:cNvSpPr>
          <p:nvPr>
            <p:ph type="title"/>
          </p:nvPr>
        </p:nvSpPr>
        <p:spPr>
          <a:xfrm>
            <a:off x="4965430" y="216128"/>
            <a:ext cx="6916330" cy="1915428"/>
          </a:xfrm>
        </p:spPr>
        <p:txBody>
          <a:bodyPr anchor="b">
            <a:normAutofit/>
          </a:bodyPr>
          <a:lstStyle/>
          <a:p>
            <a:pPr algn="ctr"/>
            <a:r>
              <a:rPr lang="en-US" sz="3200" b="1" dirty="0">
                <a:latin typeface="+mn-lt"/>
              </a:rPr>
              <a:t>DIEU A MONTRÉ LA VOIE </a:t>
            </a:r>
            <a:br>
              <a:rPr lang="en-US" sz="3200" b="1" dirty="0">
                <a:latin typeface="+mn-lt"/>
              </a:rPr>
            </a:br>
            <a:r>
              <a:rPr lang="en-US" sz="3200" b="1" dirty="0">
                <a:latin typeface="+mn-lt"/>
              </a:rPr>
              <a:t>VERS LA RÉSILIENCE</a:t>
            </a:r>
            <a:r>
              <a:rPr lang="en-US" sz="3200" b="1" dirty="0"/>
              <a:t/>
            </a:r>
            <a:br>
              <a:rPr lang="en-US" sz="3200" b="1" dirty="0"/>
            </a:br>
            <a:r>
              <a:rPr lang="en-US" sz="3200" dirty="0"/>
              <a:t> </a:t>
            </a:r>
            <a:r>
              <a:rPr lang="en-US" sz="2800" i="1" dirty="0" err="1">
                <a:latin typeface="Book Antiqua" panose="02040602050305030304" pitchFamily="18" charset="0"/>
              </a:rPr>
              <a:t>à</a:t>
            </a:r>
            <a:r>
              <a:rPr lang="en-US" sz="2800" i="1" dirty="0">
                <a:latin typeface="Book Antiqua" panose="02040602050305030304" pitchFamily="18" charset="0"/>
              </a:rPr>
              <a:t> Carmen et Mark </a:t>
            </a:r>
            <a:br>
              <a:rPr lang="en-US" sz="2800" i="1" dirty="0">
                <a:latin typeface="Book Antiqua" panose="02040602050305030304" pitchFamily="18" charset="0"/>
              </a:rPr>
            </a:br>
            <a:r>
              <a:rPr lang="en-US" sz="2800" i="1" dirty="0" err="1">
                <a:latin typeface="Book Antiqua" panose="02040602050305030304" pitchFamily="18" charset="0"/>
              </a:rPr>
              <a:t>en</a:t>
            </a:r>
            <a:r>
              <a:rPr lang="en-US" sz="2800" i="1" dirty="0">
                <a:latin typeface="Book Antiqua" panose="02040602050305030304" pitchFamily="18" charset="0"/>
              </a:rPr>
              <a:t> </a:t>
            </a:r>
            <a:r>
              <a:rPr lang="en-US" sz="2800" i="1" dirty="0" err="1">
                <a:latin typeface="Book Antiqua" panose="02040602050305030304" pitchFamily="18" charset="0"/>
              </a:rPr>
              <a:t>s’appuyant</a:t>
            </a:r>
            <a:r>
              <a:rPr lang="en-US" sz="2800" i="1" dirty="0">
                <a:latin typeface="Book Antiqua" panose="02040602050305030304" pitchFamily="18" charset="0"/>
              </a:rPr>
              <a:t> sur des </a:t>
            </a:r>
            <a:r>
              <a:rPr lang="en-US" sz="2800" i="1" dirty="0" err="1">
                <a:latin typeface="Book Antiqua" panose="02040602050305030304" pitchFamily="18" charset="0"/>
              </a:rPr>
              <a:t>stratégies</a:t>
            </a:r>
            <a:r>
              <a:rPr lang="en-US" sz="2800" i="1" dirty="0">
                <a:latin typeface="Book Antiqua" panose="02040602050305030304" pitchFamily="18" charset="0"/>
              </a:rPr>
              <a:t> </a:t>
            </a:r>
            <a:r>
              <a:rPr lang="en-US" sz="2800" i="1" dirty="0" err="1">
                <a:latin typeface="Book Antiqua" panose="02040602050305030304" pitchFamily="18" charset="0"/>
              </a:rPr>
              <a:t>spirituelles</a:t>
            </a:r>
            <a:endParaRPr lang="en-US" sz="3200" i="1" dirty="0">
              <a:latin typeface="Book Antiqua" panose="02040602050305030304" pitchFamily="18" charset="0"/>
            </a:endParaRPr>
          </a:p>
        </p:txBody>
      </p:sp>
      <p:pic>
        <p:nvPicPr>
          <p:cNvPr id="4" name="Picture 3" descr="A close up of an umbrella&#10;&#10;Description automatically generated">
            <a:extLst>
              <a:ext uri="{FF2B5EF4-FFF2-40B4-BE49-F238E27FC236}">
                <a16:creationId xmlns="" xmlns:a16="http://schemas.microsoft.com/office/drawing/2014/main" id="{A8A4C63C-924C-CA47-9BA8-B12A383653CB}"/>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13" name="Straight Connector 8">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7064CE3F-34DB-E742-9DEF-B35258073716}"/>
              </a:ext>
            </a:extLst>
          </p:cNvPr>
          <p:cNvSpPr>
            <a:spLocks noGrp="1"/>
          </p:cNvSpPr>
          <p:nvPr>
            <p:ph idx="1"/>
          </p:nvPr>
        </p:nvSpPr>
        <p:spPr>
          <a:xfrm>
            <a:off x="5181560" y="2172391"/>
            <a:ext cx="6586489" cy="4095404"/>
          </a:xfrm>
        </p:spPr>
        <p:txBody>
          <a:bodyPr>
            <a:normAutofit lnSpcReduction="10000"/>
          </a:bodyPr>
          <a:lstStyle/>
          <a:p>
            <a:pPr marL="0" indent="0">
              <a:lnSpc>
                <a:spcPct val="100000"/>
              </a:lnSpc>
              <a:buNone/>
            </a:pPr>
            <a:endParaRPr lang="en-US" sz="2400" dirty="0"/>
          </a:p>
          <a:p>
            <a:pPr>
              <a:lnSpc>
                <a:spcPct val="100000"/>
              </a:lnSpc>
            </a:pPr>
            <a:r>
              <a:rPr lang="fr-FR" sz="2400" dirty="0"/>
              <a:t>Ils ont trouvé la paix en récitant et en mémorisant des promesses bibliques rassurantes. </a:t>
            </a:r>
          </a:p>
          <a:p>
            <a:pPr>
              <a:lnSpc>
                <a:spcPct val="100000"/>
              </a:lnSpc>
            </a:pPr>
            <a:r>
              <a:rPr lang="fr-FR" sz="2400" dirty="0"/>
              <a:t>Ils ont reçu le soutien d’une communauté de croyants bienveillants à l'église. </a:t>
            </a:r>
          </a:p>
          <a:p>
            <a:pPr>
              <a:lnSpc>
                <a:spcPct val="100000"/>
              </a:lnSpc>
            </a:pPr>
            <a:r>
              <a:rPr lang="fr-FR" sz="2400" dirty="0"/>
              <a:t>Ils ont trouvé du réconfort dans la prière alors qu’ils développaient une amitié avec Dieu, Lui confiant leurs sentiments les plus profonds et Lui parlant tout au long de la journée comme à un meilleur ami.</a:t>
            </a:r>
            <a:r>
              <a:rPr lang="en-US" sz="2400" dirty="0"/>
              <a:t> </a:t>
            </a:r>
            <a:endParaRPr lang="fr-FR" sz="2400" dirty="0"/>
          </a:p>
        </p:txBody>
      </p:sp>
    </p:spTree>
    <p:extLst>
      <p:ext uri="{BB962C8B-B14F-4D97-AF65-F5344CB8AC3E}">
        <p14:creationId xmlns:p14="http://schemas.microsoft.com/office/powerpoint/2010/main" val="556570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8DBFF87D-9792-0140-AB0F-B0818C47E719}"/>
              </a:ext>
            </a:extLst>
          </p:cNvPr>
          <p:cNvPicPr>
            <a:picLocks noChangeAspect="1"/>
          </p:cNvPicPr>
          <p:nvPr/>
        </p:nvPicPr>
        <p:blipFill rotWithShape="1">
          <a:blip r:embed="rId3">
            <a:alphaModFix/>
          </a:blip>
          <a:srcRect l="21216" r="8857"/>
          <a:stretch/>
        </p:blipFill>
        <p:spPr>
          <a:xfrm>
            <a:off x="5797238" y="10"/>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 xmlns:a16="http://schemas.microsoft.com/office/drawing/2014/main" id="{1F587935-6FDF-D64E-A7D8-45AF43F131E0}"/>
              </a:ext>
            </a:extLst>
          </p:cNvPr>
          <p:cNvSpPr>
            <a:spLocks noGrp="1"/>
          </p:cNvSpPr>
          <p:nvPr>
            <p:ph type="title"/>
          </p:nvPr>
        </p:nvSpPr>
        <p:spPr>
          <a:xfrm>
            <a:off x="804998" y="798445"/>
            <a:ext cx="4992240" cy="1311664"/>
          </a:xfrm>
        </p:spPr>
        <p:txBody>
          <a:bodyPr>
            <a:normAutofit/>
          </a:bodyPr>
          <a:lstStyle/>
          <a:p>
            <a:pPr algn="ctr"/>
            <a:r>
              <a:rPr lang="en-US" sz="4000" b="1" dirty="0">
                <a:solidFill>
                  <a:srgbClr val="000000"/>
                </a:solidFill>
                <a:latin typeface="Avenir Next" panose="020B0503020202020204" pitchFamily="34" charset="0"/>
              </a:rPr>
              <a:t>LA RÉSILIENCE </a:t>
            </a:r>
          </a:p>
        </p:txBody>
      </p:sp>
      <p:sp>
        <p:nvSpPr>
          <p:cNvPr id="3" name="Content Placeholder 2">
            <a:extLst>
              <a:ext uri="{FF2B5EF4-FFF2-40B4-BE49-F238E27FC236}">
                <a16:creationId xmlns="" xmlns:a16="http://schemas.microsoft.com/office/drawing/2014/main" id="{CAC97217-706B-B74C-9751-84B0932E08E1}"/>
              </a:ext>
            </a:extLst>
          </p:cNvPr>
          <p:cNvSpPr>
            <a:spLocks noGrp="1"/>
          </p:cNvSpPr>
          <p:nvPr>
            <p:ph idx="1"/>
          </p:nvPr>
        </p:nvSpPr>
        <p:spPr>
          <a:xfrm>
            <a:off x="489116" y="1091738"/>
            <a:ext cx="4992241" cy="5209309"/>
          </a:xfrm>
        </p:spPr>
        <p:txBody>
          <a:bodyPr anchor="ctr">
            <a:normAutofit/>
          </a:bodyPr>
          <a:lstStyle/>
          <a:p>
            <a:pPr>
              <a:lnSpc>
                <a:spcPct val="100000"/>
              </a:lnSpc>
            </a:pPr>
            <a:r>
              <a:rPr lang="en-US" sz="2400" b="1" dirty="0">
                <a:solidFill>
                  <a:srgbClr val="000000"/>
                </a:solidFill>
              </a:rPr>
              <a:t>La </a:t>
            </a:r>
            <a:r>
              <a:rPr lang="en-US" sz="2400" b="1" dirty="0" err="1">
                <a:solidFill>
                  <a:srgbClr val="000000"/>
                </a:solidFill>
              </a:rPr>
              <a:t>résilience</a:t>
            </a:r>
            <a:r>
              <a:rPr lang="en-US" sz="2400" b="1" dirty="0">
                <a:solidFill>
                  <a:srgbClr val="000000"/>
                </a:solidFill>
              </a:rPr>
              <a:t> </a:t>
            </a:r>
            <a:r>
              <a:rPr lang="fr-FR" sz="2400" dirty="0"/>
              <a:t>n'est pas un trait de personnalité. </a:t>
            </a:r>
          </a:p>
          <a:p>
            <a:pPr>
              <a:lnSpc>
                <a:spcPct val="100000"/>
              </a:lnSpc>
            </a:pPr>
            <a:r>
              <a:rPr lang="en-US" sz="2400" b="1" dirty="0">
                <a:solidFill>
                  <a:srgbClr val="000000"/>
                </a:solidFill>
              </a:rPr>
              <a:t>La </a:t>
            </a:r>
            <a:r>
              <a:rPr lang="en-US" sz="2400" b="1" dirty="0" err="1">
                <a:solidFill>
                  <a:srgbClr val="000000"/>
                </a:solidFill>
              </a:rPr>
              <a:t>résilience</a:t>
            </a:r>
            <a:r>
              <a:rPr lang="fr-FR" sz="2400" dirty="0"/>
              <a:t> est un mode de vie qui doit être appris et pratiqué. </a:t>
            </a:r>
          </a:p>
          <a:p>
            <a:pPr>
              <a:lnSpc>
                <a:spcPct val="100000"/>
              </a:lnSpc>
            </a:pPr>
            <a:r>
              <a:rPr lang="fr-FR" sz="2400" b="1" dirty="0"/>
              <a:t>La résilience </a:t>
            </a:r>
            <a:r>
              <a:rPr lang="fr-FR" sz="2400" dirty="0"/>
              <a:t>consiste à rebondir, à continuer, à reconstruire, à pardonner et à reprendre la vie généreuse et aimante que Dieu veut pour nous.</a:t>
            </a:r>
          </a:p>
        </p:txBody>
      </p:sp>
    </p:spTree>
    <p:extLst>
      <p:ext uri="{BB962C8B-B14F-4D97-AF65-F5344CB8AC3E}">
        <p14:creationId xmlns:p14="http://schemas.microsoft.com/office/powerpoint/2010/main" val="220297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n umbrella&#10;&#10;Description automatically generated">
            <a:extLst>
              <a:ext uri="{FF2B5EF4-FFF2-40B4-BE49-F238E27FC236}">
                <a16:creationId xmlns="" xmlns:a16="http://schemas.microsoft.com/office/drawing/2014/main" id="{F2E72A6C-5855-0748-BB64-EDE0DEAA4B24}"/>
              </a:ext>
            </a:extLst>
          </p:cNvPr>
          <p:cNvPicPr>
            <a:picLocks noChangeAspect="1"/>
          </p:cNvPicPr>
          <p:nvPr/>
        </p:nvPicPr>
        <p:blipFill rotWithShape="1">
          <a:blip r:embed="rId3">
            <a:alphaModFix/>
          </a:blip>
          <a:srcRect l="21216" r="8857"/>
          <a:stretch/>
        </p:blipFill>
        <p:spPr>
          <a:xfrm>
            <a:off x="5797543" y="10"/>
            <a:ext cx="6394152" cy="6857990"/>
          </a:xfrm>
          <a:prstGeom prst="rect">
            <a:avLst/>
          </a:prstGeom>
        </p:spPr>
      </p:pic>
      <p:pic>
        <p:nvPicPr>
          <p:cNvPr id="9" name="Picture 8">
            <a:extLst>
              <a:ext uri="{FF2B5EF4-FFF2-40B4-BE49-F238E27FC236}">
                <a16:creationId xmlns="" xmlns:a16="http://schemas.microsoft.com/office/drawing/2014/main" id="{54DDEBDD-D8BD-41A6-8A0D-B00E3768B0F9}"/>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Content Placeholder 2">
            <a:extLst>
              <a:ext uri="{FF2B5EF4-FFF2-40B4-BE49-F238E27FC236}">
                <a16:creationId xmlns="" xmlns:a16="http://schemas.microsoft.com/office/drawing/2014/main" id="{CF841801-C488-5B4F-A7F1-24D8D0E59A66}"/>
              </a:ext>
            </a:extLst>
          </p:cNvPr>
          <p:cNvSpPr>
            <a:spLocks noGrp="1"/>
          </p:cNvSpPr>
          <p:nvPr>
            <p:ph idx="1"/>
          </p:nvPr>
        </p:nvSpPr>
        <p:spPr>
          <a:xfrm>
            <a:off x="315883" y="1014153"/>
            <a:ext cx="5195917" cy="5046820"/>
          </a:xfrm>
        </p:spPr>
        <p:txBody>
          <a:bodyPr anchor="ctr">
            <a:normAutofit/>
          </a:bodyPr>
          <a:lstStyle/>
          <a:p>
            <a:pPr marL="0" indent="0" algn="ctr">
              <a:lnSpc>
                <a:spcPct val="100000"/>
              </a:lnSpc>
              <a:buNone/>
            </a:pPr>
            <a:r>
              <a:rPr lang="fr-FR" sz="2400" i="1" dirty="0"/>
              <a:t>Ainsi, nous sommes accablés par toutes sortes de détresses et cependant jamais écrasés. Nous sommes désemparés, mais non désespérés, persécutés, mais non abandonnés, terrassés, mais non pas anéantis. </a:t>
            </a:r>
          </a:p>
          <a:p>
            <a:pPr marL="0" indent="0" algn="ctr">
              <a:lnSpc>
                <a:spcPct val="100000"/>
              </a:lnSpc>
              <a:buNone/>
            </a:pPr>
            <a:r>
              <a:rPr lang="fr-FR" sz="2400" i="1" dirty="0"/>
              <a:t>(2 Corinthiens 4:</a:t>
            </a:r>
            <a:r>
              <a:rPr lang="fr-FR" sz="2400" i="1" dirty="0" smtClean="0"/>
              <a:t>8,9 </a:t>
            </a:r>
            <a:r>
              <a:rPr lang="fr-FR" sz="2400" i="1" dirty="0"/>
              <a:t>–BDS).</a:t>
            </a:r>
            <a:endParaRPr lang="en-US" sz="2400" dirty="0"/>
          </a:p>
          <a:p>
            <a:pPr marL="0" indent="0" algn="ctr">
              <a:lnSpc>
                <a:spcPct val="100000"/>
              </a:lnSpc>
              <a:buNone/>
            </a:pPr>
            <a:endParaRPr lang="en-US" sz="2400" dirty="0">
              <a:solidFill>
                <a:srgbClr val="000000"/>
              </a:solidFill>
            </a:endParaRPr>
          </a:p>
          <a:p>
            <a:pPr marL="0" indent="0" algn="ctr">
              <a:lnSpc>
                <a:spcPct val="100000"/>
              </a:lnSpc>
              <a:buNone/>
            </a:pPr>
            <a:r>
              <a:rPr lang="en-US" sz="2400" b="1" dirty="0">
                <a:solidFill>
                  <a:srgbClr val="000000"/>
                </a:solidFill>
              </a:rPr>
              <a:t>La </a:t>
            </a:r>
            <a:r>
              <a:rPr lang="en-US" sz="2400" b="1" dirty="0" err="1">
                <a:solidFill>
                  <a:srgbClr val="000000"/>
                </a:solidFill>
              </a:rPr>
              <a:t>résilience</a:t>
            </a:r>
            <a:r>
              <a:rPr lang="en-US" sz="2400" b="1" dirty="0">
                <a:solidFill>
                  <a:srgbClr val="000000"/>
                </a:solidFill>
              </a:rPr>
              <a:t> </a:t>
            </a:r>
            <a:r>
              <a:rPr lang="en-US" sz="2400" b="1" dirty="0" err="1">
                <a:solidFill>
                  <a:srgbClr val="000000"/>
                </a:solidFill>
              </a:rPr>
              <a:t>est</a:t>
            </a:r>
            <a:r>
              <a:rPr lang="en-US" sz="2400" b="1" dirty="0">
                <a:solidFill>
                  <a:srgbClr val="000000"/>
                </a:solidFill>
              </a:rPr>
              <a:t> </a:t>
            </a:r>
            <a:r>
              <a:rPr lang="en-US" sz="2400" b="1" cap="small" dirty="0">
                <a:solidFill>
                  <a:srgbClr val="FF2F92"/>
                </a:solidFill>
              </a:rPr>
              <a:t>ordinaire,</a:t>
            </a:r>
          </a:p>
          <a:p>
            <a:pPr marL="0" indent="0" algn="ctr">
              <a:lnSpc>
                <a:spcPct val="100000"/>
              </a:lnSpc>
              <a:buNone/>
            </a:pPr>
            <a:r>
              <a:rPr lang="en-US" sz="2400" b="1" dirty="0">
                <a:solidFill>
                  <a:srgbClr val="000000"/>
                </a:solidFill>
              </a:rPr>
              <a:t>pas extraordinaire.</a:t>
            </a:r>
          </a:p>
        </p:txBody>
      </p:sp>
    </p:spTree>
    <p:extLst>
      <p:ext uri="{BB962C8B-B14F-4D97-AF65-F5344CB8AC3E}">
        <p14:creationId xmlns:p14="http://schemas.microsoft.com/office/powerpoint/2010/main" val="339487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4BC5C1-9095-EC4B-9FAC-36324E319F62}"/>
              </a:ext>
            </a:extLst>
          </p:cNvPr>
          <p:cNvSpPr>
            <a:spLocks noGrp="1"/>
          </p:cNvSpPr>
          <p:nvPr>
            <p:ph type="title"/>
          </p:nvPr>
        </p:nvSpPr>
        <p:spPr>
          <a:xfrm>
            <a:off x="5015306" y="983309"/>
            <a:ext cx="6586490" cy="1281247"/>
          </a:xfrm>
        </p:spPr>
        <p:txBody>
          <a:bodyPr anchor="b">
            <a:normAutofit/>
          </a:bodyPr>
          <a:lstStyle/>
          <a:p>
            <a:pPr>
              <a:lnSpc>
                <a:spcPct val="100000"/>
              </a:lnSpc>
            </a:pPr>
            <a:r>
              <a:rPr lang="en-US" sz="3600" b="1" dirty="0">
                <a:latin typeface="Avenir Next" panose="020B0503020202020204" pitchFamily="34" charset="0"/>
              </a:rPr>
              <a:t>MAÎTRISER LA RÉSILIENCE </a:t>
            </a:r>
            <a:r>
              <a:rPr lang="en-US" sz="3600" dirty="0">
                <a:latin typeface="Avenir Next" panose="020B0503020202020204" pitchFamily="34" charset="0"/>
              </a:rPr>
              <a:t>DÉPEND DE</a:t>
            </a:r>
          </a:p>
        </p:txBody>
      </p:sp>
      <p:pic>
        <p:nvPicPr>
          <p:cNvPr id="4" name="Picture 3" descr="A close up of an umbrella&#10;&#10;Description automatically generated">
            <a:extLst>
              <a:ext uri="{FF2B5EF4-FFF2-40B4-BE49-F238E27FC236}">
                <a16:creationId xmlns="" xmlns:a16="http://schemas.microsoft.com/office/drawing/2014/main" id="{97F152FC-D31B-4442-BD8C-5FD7CACBB365}"/>
              </a:ext>
            </a:extLst>
          </p:cNvPr>
          <p:cNvPicPr>
            <a:picLocks noChangeAspect="1"/>
          </p:cNvPicPr>
          <p:nvPr/>
        </p:nvPicPr>
        <p:blipFill rotWithShape="1">
          <a:blip r:embed="rId3"/>
          <a:srcRect l="30832" r="18473"/>
          <a:stretch/>
        </p:blipFill>
        <p:spPr>
          <a:xfrm>
            <a:off x="20" y="10"/>
            <a:ext cx="4635571" cy="6857990"/>
          </a:xfrm>
          <a:prstGeom prst="rect">
            <a:avLst/>
          </a:prstGeom>
          <a:effectLst/>
        </p:spPr>
      </p:pic>
      <p:cxnSp>
        <p:nvCxnSpPr>
          <p:cNvPr id="15" name="Straight Connector 8">
            <a:extLst>
              <a:ext uri="{FF2B5EF4-FFF2-40B4-BE49-F238E27FC236}">
                <a16:creationId xmlns=""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FF407D"/>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 xmlns:a16="http://schemas.microsoft.com/office/drawing/2014/main" id="{225BB0DC-9482-1440-BE21-D0415E0ED9AF}"/>
              </a:ext>
            </a:extLst>
          </p:cNvPr>
          <p:cNvSpPr>
            <a:spLocks noGrp="1"/>
          </p:cNvSpPr>
          <p:nvPr>
            <p:ph idx="1"/>
          </p:nvPr>
        </p:nvSpPr>
        <p:spPr>
          <a:xfrm>
            <a:off x="4965431" y="2438400"/>
            <a:ext cx="6586489" cy="4178525"/>
          </a:xfrm>
        </p:spPr>
        <p:txBody>
          <a:bodyPr>
            <a:normAutofit lnSpcReduction="10000"/>
          </a:bodyPr>
          <a:lstStyle/>
          <a:p>
            <a:r>
              <a:rPr lang="fr-FR" sz="2400" dirty="0"/>
              <a:t>notre capacité à gérer les sources de stress importantes</a:t>
            </a:r>
            <a:r>
              <a:rPr lang="en-US" sz="2400" dirty="0"/>
              <a:t> </a:t>
            </a:r>
          </a:p>
          <a:p>
            <a:r>
              <a:rPr lang="fr-FR" sz="2400" dirty="0"/>
              <a:t>l’efficacité de notre réseau de soutien</a:t>
            </a:r>
            <a:r>
              <a:rPr lang="en-US" sz="2400" dirty="0"/>
              <a:t> </a:t>
            </a:r>
          </a:p>
          <a:p>
            <a:r>
              <a:rPr lang="en-US" sz="2400" dirty="0" err="1"/>
              <a:t>notre</a:t>
            </a:r>
            <a:r>
              <a:rPr lang="en-US" sz="2400" dirty="0"/>
              <a:t> </a:t>
            </a:r>
            <a:r>
              <a:rPr lang="en-US" sz="2400" dirty="0" err="1"/>
              <a:t>volonté</a:t>
            </a:r>
            <a:r>
              <a:rPr lang="en-US" sz="2400" dirty="0"/>
              <a:t> d’être </a:t>
            </a:r>
            <a:r>
              <a:rPr lang="en-US" sz="2400" dirty="0" err="1"/>
              <a:t>à</a:t>
            </a:r>
            <a:r>
              <a:rPr lang="en-US" sz="2400" dirty="0"/>
              <a:t> </a:t>
            </a:r>
            <a:r>
              <a:rPr lang="en-US" sz="2400" dirty="0" err="1"/>
              <a:t>l’écoute</a:t>
            </a:r>
            <a:r>
              <a:rPr lang="en-US" sz="2400" dirty="0"/>
              <a:t> des </a:t>
            </a:r>
            <a:r>
              <a:rPr lang="en-US" sz="2400" dirty="0" err="1"/>
              <a:t>conseils</a:t>
            </a:r>
            <a:r>
              <a:rPr lang="en-US" sz="2400" dirty="0"/>
              <a:t> de Dieu.</a:t>
            </a:r>
          </a:p>
          <a:p>
            <a:pPr marL="0" indent="0">
              <a:buNone/>
            </a:pPr>
            <a:endParaRPr lang="en-US" sz="2000" dirty="0"/>
          </a:p>
          <a:p>
            <a:pPr marL="0" indent="0" algn="ctr">
              <a:lnSpc>
                <a:spcPct val="100000"/>
              </a:lnSpc>
              <a:buNone/>
            </a:pPr>
            <a:r>
              <a:rPr lang="en-US" sz="2000" i="1" dirty="0">
                <a:latin typeface="Book Antiqua" panose="02040602050305030304" pitchFamily="18" charset="0"/>
              </a:rPr>
              <a:t>Avec la </a:t>
            </a:r>
            <a:r>
              <a:rPr lang="en-US" sz="2000" i="1" dirty="0" err="1">
                <a:latin typeface="Book Antiqua" panose="02040602050305030304" pitchFamily="18" charset="0"/>
              </a:rPr>
              <a:t>sagesse</a:t>
            </a:r>
            <a:r>
              <a:rPr lang="en-US" sz="2000" i="1" dirty="0">
                <a:latin typeface="Book Antiqua" panose="02040602050305030304" pitchFamily="18" charset="0"/>
              </a:rPr>
              <a:t> de Dieu, nous </a:t>
            </a:r>
            <a:r>
              <a:rPr lang="en-US" sz="2000" i="1" dirty="0" err="1">
                <a:latin typeface="Book Antiqua" panose="02040602050305030304" pitchFamily="18" charset="0"/>
              </a:rPr>
              <a:t>pouvons</a:t>
            </a:r>
            <a:r>
              <a:rPr lang="en-US" sz="2000" i="1" dirty="0">
                <a:latin typeface="Book Antiqua" panose="02040602050305030304" pitchFamily="18" charset="0"/>
              </a:rPr>
              <a:t> </a:t>
            </a:r>
            <a:r>
              <a:rPr lang="en-US" sz="2000" i="1" dirty="0" err="1">
                <a:latin typeface="Book Antiqua" panose="02040602050305030304" pitchFamily="18" charset="0"/>
              </a:rPr>
              <a:t>trouver</a:t>
            </a:r>
            <a:r>
              <a:rPr lang="en-US" sz="2000" i="1" dirty="0">
                <a:latin typeface="Book Antiqua" panose="02040602050305030304" pitchFamily="18" charset="0"/>
              </a:rPr>
              <a:t> des solutions </a:t>
            </a:r>
            <a:r>
              <a:rPr lang="en-US" sz="2000" i="1" dirty="0" err="1">
                <a:latin typeface="Book Antiqua" panose="02040602050305030304" pitchFamily="18" charset="0"/>
              </a:rPr>
              <a:t>à</a:t>
            </a:r>
            <a:r>
              <a:rPr lang="en-US" sz="2000" i="1" dirty="0">
                <a:latin typeface="Book Antiqua" panose="02040602050305030304" pitchFamily="18" charset="0"/>
              </a:rPr>
              <a:t> </a:t>
            </a:r>
            <a:r>
              <a:rPr lang="en-US" sz="2000" i="1" dirty="0" err="1">
                <a:latin typeface="Book Antiqua" panose="02040602050305030304" pitchFamily="18" charset="0"/>
              </a:rPr>
              <a:t>nos</a:t>
            </a:r>
            <a:r>
              <a:rPr lang="en-US" sz="2000" i="1" dirty="0">
                <a:latin typeface="Book Antiqua" panose="02040602050305030304" pitchFamily="18" charset="0"/>
              </a:rPr>
              <a:t> </a:t>
            </a:r>
            <a:r>
              <a:rPr lang="en-US" sz="2000" i="1" dirty="0" err="1">
                <a:latin typeface="Book Antiqua" panose="02040602050305030304" pitchFamily="18" charset="0"/>
              </a:rPr>
              <a:t>problèmes</a:t>
            </a:r>
            <a:r>
              <a:rPr lang="en-US" sz="2000" i="1" dirty="0">
                <a:latin typeface="Book Antiqua" panose="02040602050305030304" pitchFamily="18" charset="0"/>
              </a:rPr>
              <a:t>, faire des plans et </a:t>
            </a:r>
            <a:r>
              <a:rPr lang="en-US" sz="2000" i="1" dirty="0" err="1">
                <a:latin typeface="Book Antiqua" panose="02040602050305030304" pitchFamily="18" charset="0"/>
              </a:rPr>
              <a:t>aller</a:t>
            </a:r>
            <a:r>
              <a:rPr lang="en-US" sz="2000" i="1" dirty="0">
                <a:latin typeface="Book Antiqua" panose="02040602050305030304" pitchFamily="18" charset="0"/>
              </a:rPr>
              <a:t> de </a:t>
            </a:r>
            <a:r>
              <a:rPr lang="en-US" sz="2000" i="1" dirty="0" err="1">
                <a:latin typeface="Book Antiqua" panose="02040602050305030304" pitchFamily="18" charset="0"/>
              </a:rPr>
              <a:t>l’avant</a:t>
            </a:r>
            <a:r>
              <a:rPr lang="en-US" sz="2000" i="1" dirty="0">
                <a:latin typeface="Book Antiqua" panose="02040602050305030304" pitchFamily="18" charset="0"/>
              </a:rPr>
              <a:t>. Nous </a:t>
            </a:r>
            <a:r>
              <a:rPr lang="en-US" sz="2000" i="1" dirty="0" err="1">
                <a:latin typeface="Book Antiqua" panose="02040602050305030304" pitchFamily="18" charset="0"/>
              </a:rPr>
              <a:t>dépassons</a:t>
            </a:r>
            <a:r>
              <a:rPr lang="en-US" sz="2000" i="1" dirty="0">
                <a:latin typeface="Book Antiqua" panose="02040602050305030304" pitchFamily="18" charset="0"/>
              </a:rPr>
              <a:t> </a:t>
            </a:r>
            <a:r>
              <a:rPr lang="en-US" sz="2000" i="1" dirty="0" err="1">
                <a:latin typeface="Book Antiqua" panose="02040602050305030304" pitchFamily="18" charset="0"/>
              </a:rPr>
              <a:t>notre</a:t>
            </a:r>
            <a:r>
              <a:rPr lang="en-US" sz="2000" i="1" dirty="0">
                <a:latin typeface="Book Antiqua" panose="02040602050305030304" pitchFamily="18" charset="0"/>
              </a:rPr>
              <a:t> </a:t>
            </a:r>
            <a:r>
              <a:rPr lang="en-US" sz="2000" i="1" dirty="0" err="1">
                <a:latin typeface="Book Antiqua" panose="02040602050305030304" pitchFamily="18" charset="0"/>
              </a:rPr>
              <a:t>souffrance</a:t>
            </a:r>
            <a:r>
              <a:rPr lang="en-US" sz="2000" i="1" dirty="0">
                <a:latin typeface="Book Antiqua" panose="02040602050305030304" pitchFamily="18" charset="0"/>
              </a:rPr>
              <a:t> avec </a:t>
            </a:r>
            <a:r>
              <a:rPr lang="en-US" sz="2000" i="1" dirty="0" err="1">
                <a:latin typeface="Book Antiqua" panose="02040602050305030304" pitchFamily="18" charset="0"/>
              </a:rPr>
              <a:t>une</a:t>
            </a:r>
            <a:r>
              <a:rPr lang="en-US" sz="2000" i="1" dirty="0">
                <a:latin typeface="Book Antiqua" panose="02040602050305030304" pitchFamily="18" charset="0"/>
              </a:rPr>
              <a:t> force et un but </a:t>
            </a:r>
            <a:r>
              <a:rPr lang="en-US" sz="2000" i="1" dirty="0" err="1">
                <a:latin typeface="Book Antiqua" panose="02040602050305030304" pitchFamily="18" charset="0"/>
              </a:rPr>
              <a:t>renouvelés</a:t>
            </a:r>
            <a:r>
              <a:rPr lang="en-US" sz="2000" i="1" dirty="0">
                <a:latin typeface="Book Antiqua" panose="02040602050305030304" pitchFamily="18" charset="0"/>
              </a:rPr>
              <a:t>. N</a:t>
            </a:r>
            <a:r>
              <a:rPr lang="fr-FR" sz="2000" i="1" dirty="0" err="1">
                <a:latin typeface="Book Antiqua" panose="02040602050305030304" pitchFamily="18" charset="0"/>
              </a:rPr>
              <a:t>otre</a:t>
            </a:r>
            <a:r>
              <a:rPr lang="fr-FR" sz="2000" i="1" dirty="0">
                <a:latin typeface="Book Antiqua" panose="02040602050305030304" pitchFamily="18" charset="0"/>
              </a:rPr>
              <a:t> expérience nous aide à nous identifier aux autres victimes avec plus de sensibilité, de compréhension </a:t>
            </a:r>
          </a:p>
          <a:p>
            <a:pPr marL="0" indent="0" algn="ctr">
              <a:lnSpc>
                <a:spcPct val="100000"/>
              </a:lnSpc>
              <a:buNone/>
            </a:pPr>
            <a:r>
              <a:rPr lang="fr-FR" sz="2000" i="1" dirty="0">
                <a:latin typeface="Book Antiqua" panose="02040602050305030304" pitchFamily="18" charset="0"/>
              </a:rPr>
              <a:t>et de grâce.</a:t>
            </a:r>
            <a:endParaRPr lang="en-US" sz="2000" i="1" dirty="0">
              <a:latin typeface="Book Antiqua" panose="02040602050305030304" pitchFamily="18" charset="0"/>
            </a:endParaRPr>
          </a:p>
        </p:txBody>
      </p:sp>
    </p:spTree>
    <p:extLst>
      <p:ext uri="{BB962C8B-B14F-4D97-AF65-F5344CB8AC3E}">
        <p14:creationId xmlns:p14="http://schemas.microsoft.com/office/powerpoint/2010/main" val="2435995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5388</Words>
  <Application>Microsoft Macintosh PowerPoint</Application>
  <PresentationFormat>Custom</PresentationFormat>
  <Paragraphs>455</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LA VOIE DE DIEU VERS LA RÉSILIENCE : LA RELIGION POUR PROTECTION</vt:lpstr>
      <vt:lpstr>PowerPoint Presentation</vt:lpstr>
      <vt:lpstr>QU’EST-CE QUE  LA RÉSILIENCE ?</vt:lpstr>
      <vt:lpstr>QU’EST-CE QUE  LA RÉSILIENCE ?</vt:lpstr>
      <vt:lpstr>PowerPoint Presentation</vt:lpstr>
      <vt:lpstr>DIEU A MONTRÉ LA VOIE  VERS LA RÉSILIENCE  à Carmen et Mark  en s’appuyant sur des stratégies spirituelles</vt:lpstr>
      <vt:lpstr>LA RÉSILIENCE </vt:lpstr>
      <vt:lpstr>PowerPoint Presentation</vt:lpstr>
      <vt:lpstr>MAÎTRISER LA RÉSILIENCE DÉPEND DE</vt:lpstr>
      <vt:lpstr>PowerPoint Presentation</vt:lpstr>
      <vt:lpstr>PowerPoint Presentation</vt:lpstr>
      <vt:lpstr>ADAM et EVE</vt:lpstr>
      <vt:lpstr>DIEU MONTRE LA VOIE VERS  LA RÉSILIENCE  à Adam et Eve</vt:lpstr>
      <vt:lpstr>DIEU MONTRE ÉGALEMENT LA VOIE VERS LA RÉSILIENCE à Adam et Eve en s’appuyant sur  des stratégies spirituelles</vt:lpstr>
      <vt:lpstr>JACOB</vt:lpstr>
      <vt:lpstr>DIEU MONTRE LA VOIE  VERS LA RÉSILIENCE  à Jacob</vt:lpstr>
      <vt:lpstr>PowerPoint Presentation</vt:lpstr>
      <vt:lpstr>DIEU MONTRE ÉGALEMENT LA VOIE VERS LA RÉSILIENCE à Jacob en s’appuyant sur  des stratégies spirituelles </vt:lpstr>
      <vt:lpstr>DAVID</vt:lpstr>
      <vt:lpstr>DIEU MONTRE LA VOIE  VERS LA RÉSILIENCE  à David</vt:lpstr>
      <vt:lpstr>EFFETS BÉNÉFIQUES DE  LA RÉSILIENCE SUR LA SANTÉ </vt:lpstr>
      <vt:lpstr>DIEU MONTRE LA VOIE VERS LA RÉSILIENCE à David en s’appuyant sur  des stratégies spirituelles </vt:lpstr>
      <vt:lpstr>NAOMI</vt:lpstr>
      <vt:lpstr>DIEU MONTRE LA VOIE VERS LA RÉSILIENCE à Naomi en s’appuyant sur  des stratégies spirituelles </vt:lpstr>
      <vt:lpstr>PowerPoint Presentation</vt:lpstr>
      <vt:lpstr>DIEU MONTRE TOUJOURS LA VOIE VERS LA RÉSILIENCE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PATH TO RESILIENCE RELIGION AS A PROTECTOR</dc:title>
  <dc:creator>Arrais, Raquel</dc:creator>
  <cp:lastModifiedBy>Valérie Moorooven</cp:lastModifiedBy>
  <cp:revision>47</cp:revision>
  <dcterms:created xsi:type="dcterms:W3CDTF">2019-03-26T20:31:31Z</dcterms:created>
  <dcterms:modified xsi:type="dcterms:W3CDTF">2019-05-27T18:11:46Z</dcterms:modified>
</cp:coreProperties>
</file>